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02" r:id="rId2"/>
    <p:sldId id="320" r:id="rId3"/>
    <p:sldId id="304" r:id="rId4"/>
    <p:sldId id="303" r:id="rId5"/>
    <p:sldId id="299" r:id="rId6"/>
    <p:sldId id="322" r:id="rId7"/>
    <p:sldId id="319" r:id="rId8"/>
    <p:sldId id="323" r:id="rId9"/>
    <p:sldId id="308" r:id="rId10"/>
    <p:sldId id="309" r:id="rId11"/>
    <p:sldId id="353" r:id="rId12"/>
    <p:sldId id="330" r:id="rId13"/>
    <p:sldId id="318" r:id="rId14"/>
    <p:sldId id="311" r:id="rId15"/>
    <p:sldId id="336" r:id="rId16"/>
    <p:sldId id="310" r:id="rId17"/>
    <p:sldId id="312" r:id="rId18"/>
    <p:sldId id="313" r:id="rId19"/>
    <p:sldId id="315" r:id="rId20"/>
    <p:sldId id="327" r:id="rId21"/>
    <p:sldId id="329" r:id="rId22"/>
    <p:sldId id="317" r:id="rId23"/>
    <p:sldId id="342" r:id="rId24"/>
    <p:sldId id="344" r:id="rId25"/>
    <p:sldId id="345" r:id="rId26"/>
    <p:sldId id="346" r:id="rId27"/>
    <p:sldId id="352" r:id="rId28"/>
    <p:sldId id="347" r:id="rId29"/>
    <p:sldId id="343" r:id="rId30"/>
    <p:sldId id="348" r:id="rId31"/>
    <p:sldId id="351" r:id="rId32"/>
    <p:sldId id="349" r:id="rId33"/>
    <p:sldId id="350" r:id="rId34"/>
    <p:sldId id="301" r:id="rId35"/>
    <p:sldId id="321" r:id="rId36"/>
    <p:sldId id="324" r:id="rId37"/>
    <p:sldId id="325" r:id="rId38"/>
    <p:sldId id="337" r:id="rId39"/>
    <p:sldId id="338" r:id="rId40"/>
    <p:sldId id="339" r:id="rId41"/>
    <p:sldId id="340" r:id="rId42"/>
    <p:sldId id="341" r:id="rId43"/>
    <p:sldId id="316" r:id="rId44"/>
    <p:sldId id="314" r:id="rId45"/>
    <p:sldId id="326" r:id="rId46"/>
  </p:sldIdLst>
  <p:sldSz cx="9144000" cy="6858000" type="screen4x3"/>
  <p:notesSz cx="6858000" cy="91313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79" autoAdjust="0"/>
  </p:normalViewPr>
  <p:slideViewPr>
    <p:cSldViewPr snapToGrid="0">
      <p:cViewPr>
        <p:scale>
          <a:sx n="100" d="100"/>
          <a:sy n="100" d="100"/>
        </p:scale>
        <p:origin x="-12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131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705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8975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274805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5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8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5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6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88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4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9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24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08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10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p.edu/catalog/10656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martmatic.com/" TargetMode="External"/><Relationship Id="rId3" Type="http://schemas.openxmlformats.org/officeDocument/2006/relationships/hyperlink" Target="https://www.exploit-db.com/docs/39527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6.xml"/><Relationship Id="rId3" Type="http://schemas.openxmlformats.org/officeDocument/2006/relationships/slide" Target="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38" y="1525588"/>
            <a:ext cx="8737600" cy="1470025"/>
          </a:xfrm>
        </p:spPr>
        <p:txBody>
          <a:bodyPr/>
          <a:lstStyle/>
          <a:p>
            <a:pPr algn="ctr">
              <a:defRPr/>
            </a:pPr>
            <a:r>
              <a:rPr lang="en-US" sz="3600" dirty="0" err="1" smtClean="0">
                <a:latin typeface="Comic Sans MS"/>
                <a:cs typeface="Comic Sans MS"/>
              </a:rPr>
              <a:t>Cybersecurity</a:t>
            </a:r>
            <a:r>
              <a:rPr lang="en-US" sz="3600" dirty="0" smtClean="0">
                <a:latin typeface="Comic Sans MS"/>
                <a:cs typeface="Comic Sans MS"/>
              </a:rPr>
              <a:t> for Future Presidents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" y="3607433"/>
            <a:ext cx="8890000" cy="17526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Comic Sans MS"/>
                <a:cs typeface="Comic Sans MS"/>
              </a:rPr>
              <a:t>Lecture 8: </a:t>
            </a:r>
          </a:p>
          <a:p>
            <a:pPr>
              <a:defRPr/>
            </a:pPr>
            <a:r>
              <a:rPr lang="en-US" sz="2400" dirty="0">
                <a:cs typeface="Comic Sans MS"/>
              </a:rPr>
              <a:t>How can individuals be associated with </a:t>
            </a:r>
            <a:endParaRPr lang="en-US" sz="2400" dirty="0" smtClean="0">
              <a:cs typeface="Comic Sans MS"/>
            </a:endParaRPr>
          </a:p>
          <a:p>
            <a:pPr>
              <a:defRPr/>
            </a:pPr>
            <a:r>
              <a:rPr lang="en-US" sz="2400" dirty="0" smtClean="0">
                <a:cs typeface="Comic Sans MS"/>
              </a:rPr>
              <a:t>actions </a:t>
            </a:r>
            <a:r>
              <a:rPr lang="en-US" sz="2400" dirty="0">
                <a:cs typeface="Comic Sans MS"/>
              </a:rPr>
              <a:t>in a </a:t>
            </a:r>
            <a:r>
              <a:rPr lang="en-US" sz="2400" dirty="0" smtClean="0">
                <a:cs typeface="Comic Sans MS"/>
              </a:rPr>
              <a:t>computer (and when should they be)</a:t>
            </a:r>
            <a:r>
              <a:rPr lang="en-US" sz="2400" dirty="0" smtClean="0">
                <a:cs typeface="Comic Sans MS"/>
              </a:rPr>
              <a:t>? </a:t>
            </a:r>
          </a:p>
          <a:p>
            <a:pPr>
              <a:defRPr/>
            </a:pPr>
            <a:r>
              <a:rPr lang="en-US" sz="2400" dirty="0" smtClean="0">
                <a:cs typeface="Comic Sans MS"/>
              </a:rPr>
              <a:t>What would conducting public elections by computer require? 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16" y="355600"/>
            <a:ext cx="7772400" cy="632964"/>
          </a:xfrm>
        </p:spPr>
        <p:txBody>
          <a:bodyPr/>
          <a:lstStyle/>
          <a:p>
            <a:r>
              <a:rPr lang="en-US" dirty="0" smtClean="0"/>
              <a:t>What is Authentication?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0933"/>
            <a:ext cx="8597900" cy="4569967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Authentication</a:t>
            </a:r>
            <a:r>
              <a:rPr lang="en-US" sz="2000" dirty="0" smtClean="0"/>
              <a:t> is the process of establishing confidence that you are the person (or identity) you claim to be</a:t>
            </a:r>
          </a:p>
          <a:p>
            <a:pPr lvl="1"/>
            <a:r>
              <a:rPr lang="en-US" sz="2000" dirty="0" smtClean="0"/>
              <a:t>Three parties to authentication: presenter, issuer, verifier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Presenter</a:t>
            </a:r>
            <a:r>
              <a:rPr lang="en-US" sz="2000" dirty="0" smtClean="0"/>
              <a:t> provides </a:t>
            </a:r>
            <a:r>
              <a:rPr lang="en-US" sz="2000" dirty="0" smtClean="0">
                <a:solidFill>
                  <a:srgbClr val="FF0000"/>
                </a:solidFill>
              </a:rPr>
              <a:t>credentia</a:t>
            </a:r>
            <a:r>
              <a:rPr lang="en-US" sz="2000" dirty="0" smtClean="0"/>
              <a:t>l from </a:t>
            </a:r>
            <a:r>
              <a:rPr lang="en-US" sz="2000" dirty="0" smtClean="0">
                <a:solidFill>
                  <a:srgbClr val="FF0000"/>
                </a:solidFill>
              </a:rPr>
              <a:t>issuer</a:t>
            </a:r>
            <a:r>
              <a:rPr lang="en-US" sz="2000" dirty="0" smtClean="0"/>
              <a:t> to </a:t>
            </a:r>
            <a:r>
              <a:rPr lang="en-US" sz="2000" dirty="0" smtClean="0">
                <a:solidFill>
                  <a:srgbClr val="FF0000"/>
                </a:solidFill>
              </a:rPr>
              <a:t>verifier</a:t>
            </a:r>
          </a:p>
          <a:p>
            <a:r>
              <a:rPr lang="en-US" sz="2000" dirty="0" smtClean="0"/>
              <a:t>At a hotel desk or airport: providing a driver’s license, passport, etc. (OK, these documents are referred to as “ID’s” – but we will consider them </a:t>
            </a:r>
            <a:r>
              <a:rPr lang="en-US" sz="2000" dirty="0" smtClean="0">
                <a:solidFill>
                  <a:srgbClr val="FF0000"/>
                </a:solidFill>
              </a:rPr>
              <a:t>authenticators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For a computer, typically it’s a password, could be a fingerprint</a:t>
            </a:r>
          </a:p>
          <a:p>
            <a:pPr marL="914400" lvl="2" indent="0">
              <a:buNone/>
            </a:pPr>
            <a:r>
              <a:rPr lang="en-US" sz="2000" dirty="0" smtClean="0"/>
              <a:t>Windows 10 to accept fingerprint, iris, face biometric (March 2015)</a:t>
            </a:r>
          </a:p>
          <a:p>
            <a:pPr lvl="1"/>
            <a:r>
              <a:rPr lang="en-US" sz="2000" dirty="0" smtClean="0"/>
              <a:t>For a smartphone/tablet: usually a PIN, could be a fingerprint</a:t>
            </a:r>
          </a:p>
          <a:p>
            <a:r>
              <a:rPr lang="en-US" sz="2000" dirty="0" smtClean="0"/>
              <a:t>Without authentication, is confidentiality possible?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0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Sidebar: State Dept. Has  Dept. of Authentications!</a:t>
            </a:r>
            <a:endParaRPr lang="en-US" dirty="0"/>
          </a:p>
        </p:txBody>
      </p:sp>
      <p:pic>
        <p:nvPicPr>
          <p:cNvPr id="4" name="Picture 3" descr="IMG_65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6" y="1155700"/>
            <a:ext cx="3180628" cy="5702300"/>
          </a:xfrm>
          <a:prstGeom prst="rect">
            <a:avLst/>
          </a:prstGeom>
        </p:spPr>
      </p:pic>
      <p:pic>
        <p:nvPicPr>
          <p:cNvPr id="5" name="Picture 4" descr="IMG_65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93" y="2146300"/>
            <a:ext cx="5947378" cy="44421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3568700" y="3441700"/>
            <a:ext cx="1181100" cy="24003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 bwMode="auto">
          <a:xfrm flipH="1" flipV="1">
            <a:off x="2565400" y="1485900"/>
            <a:ext cx="1593850" cy="1955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6" idx="4"/>
          </p:cNvCxnSpPr>
          <p:nvPr/>
        </p:nvCxnSpPr>
        <p:spPr bwMode="auto">
          <a:xfrm flipH="1">
            <a:off x="2628900" y="5842000"/>
            <a:ext cx="1530350" cy="228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378200" y="901700"/>
            <a:ext cx="5638800" cy="16312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(for documents, not people) Provides assurance to foreign countries that U.S. documents (e.g., diploma, birth certificate, business incorporation) are legally correct (i.e., that the notarizations on them are valid)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742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15900"/>
            <a:ext cx="7772400" cy="965200"/>
          </a:xfrm>
        </p:spPr>
        <p:txBody>
          <a:bodyPr/>
          <a:lstStyle/>
          <a:p>
            <a:r>
              <a:rPr lang="en-US" dirty="0" smtClean="0"/>
              <a:t>Aspects of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219200"/>
            <a:ext cx="8394700" cy="5092700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Degrees</a:t>
            </a:r>
            <a:r>
              <a:rPr lang="en-US" sz="2000" dirty="0"/>
              <a:t> of authentication</a:t>
            </a:r>
          </a:p>
          <a:p>
            <a:pPr lvl="1"/>
            <a:r>
              <a:rPr lang="en-US" sz="2000" dirty="0"/>
              <a:t>You might provide more or less evidence, for example</a:t>
            </a:r>
          </a:p>
          <a:p>
            <a:pPr marL="914400" lvl="2" indent="0">
              <a:buNone/>
            </a:pPr>
            <a:r>
              <a:rPr lang="en-US" sz="2000" dirty="0"/>
              <a:t>work ID &lt; driver’s license &lt; passport &lt; birth certificate</a:t>
            </a:r>
          </a:p>
          <a:p>
            <a:pPr marL="400050" indent="-285750"/>
            <a:r>
              <a:rPr lang="en-US" sz="2000" dirty="0">
                <a:solidFill>
                  <a:srgbClr val="FF0000"/>
                </a:solidFill>
              </a:rPr>
              <a:t>Multi-factor </a:t>
            </a:r>
            <a:r>
              <a:rPr lang="en-US" sz="2000" dirty="0"/>
              <a:t>authentication</a:t>
            </a:r>
          </a:p>
          <a:p>
            <a:pPr lvl="1"/>
            <a:r>
              <a:rPr lang="en-US" sz="2000" dirty="0"/>
              <a:t>Something you know: password</a:t>
            </a:r>
          </a:p>
          <a:p>
            <a:pPr lvl="1"/>
            <a:r>
              <a:rPr lang="en-US" sz="2000" dirty="0"/>
              <a:t>Something you have: token</a:t>
            </a:r>
          </a:p>
          <a:p>
            <a:pPr lvl="1"/>
            <a:r>
              <a:rPr lang="en-US" sz="2000" dirty="0"/>
              <a:t>Something you are: biometric</a:t>
            </a:r>
          </a:p>
          <a:p>
            <a:r>
              <a:rPr lang="en-US" sz="2000" dirty="0">
                <a:solidFill>
                  <a:srgbClr val="FF0000"/>
                </a:solidFill>
              </a:rPr>
              <a:t>Discrete </a:t>
            </a:r>
            <a:r>
              <a:rPr lang="en-US" sz="2000" dirty="0" err="1">
                <a:solidFill>
                  <a:srgbClr val="FF0000"/>
                </a:solidFill>
              </a:rPr>
              <a:t>vs</a:t>
            </a:r>
            <a:r>
              <a:rPr lang="en-US" sz="2000" dirty="0">
                <a:solidFill>
                  <a:srgbClr val="FF0000"/>
                </a:solidFill>
              </a:rPr>
              <a:t> Continuous </a:t>
            </a:r>
            <a:r>
              <a:rPr lang="en-US" sz="2000" dirty="0"/>
              <a:t>authentication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Mutual </a:t>
            </a:r>
            <a:r>
              <a:rPr lang="en-US" sz="2000" dirty="0"/>
              <a:t>authentication: assuring this is the device (website) you think it </a:t>
            </a:r>
            <a:r>
              <a:rPr lang="en-US" sz="2000" dirty="0" smtClean="0"/>
              <a:t>is, and the website assuring you are the person you claim to be</a:t>
            </a:r>
          </a:p>
          <a:p>
            <a:pPr lvl="1"/>
            <a:r>
              <a:rPr lang="en-US" sz="2000" dirty="0" smtClean="0"/>
              <a:t>CAPTCHA*s: to prove to a machine the claim you are human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1400" dirty="0" smtClean="0"/>
              <a:t>*Completely </a:t>
            </a:r>
            <a:r>
              <a:rPr lang="en-US" sz="1400" dirty="0"/>
              <a:t>Automated Public Turing test to tell Computers and Humans </a:t>
            </a:r>
            <a:r>
              <a:rPr lang="en-US" sz="1400" dirty="0" smtClean="0"/>
              <a:t>Apart 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9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94" y="159001"/>
            <a:ext cx="7772400" cy="377222"/>
          </a:xfrm>
        </p:spPr>
        <p:txBody>
          <a:bodyPr/>
          <a:lstStyle/>
          <a:p>
            <a:r>
              <a:rPr lang="en-US" dirty="0" smtClean="0"/>
              <a:t>What kind of authentication is appropriate?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2128" y="610717"/>
            <a:ext cx="5352918" cy="70874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deciding on authentication behavior, require only what is needed for the planned use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588" y="623067"/>
            <a:ext cx="300418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Policy decisions are made about authorization and accountability</a:t>
            </a:r>
            <a:endParaRPr lang="en-US" sz="1800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53044" y="1947560"/>
            <a:ext cx="2089277" cy="710037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Policy requires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 accountability?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08342" y="2960195"/>
            <a:ext cx="2578681" cy="1267673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Policy requires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 authorization based on individual ID or attribute?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08342" y="4559978"/>
            <a:ext cx="2578681" cy="1267673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Policy requires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 authorization based on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nonidentifying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 attribute?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597682" y="1546397"/>
            <a:ext cx="0" cy="4011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597682" y="2657597"/>
            <a:ext cx="0" cy="3025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597682" y="4227868"/>
            <a:ext cx="0" cy="3321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845706" y="1717632"/>
            <a:ext cx="523001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Identify and perform individual authentication</a:t>
            </a:r>
          </a:p>
          <a:p>
            <a:r>
              <a:rPr lang="en-US" sz="1800" dirty="0" smtClean="0">
                <a:latin typeface="+mj-lt"/>
              </a:rPr>
              <a:t>Retrieve attributes needed for authorization</a:t>
            </a:r>
          </a:p>
          <a:p>
            <a:r>
              <a:rPr lang="en-US" sz="1800" dirty="0" smtClean="0">
                <a:latin typeface="+mj-lt"/>
              </a:rPr>
              <a:t>Perform authorization</a:t>
            </a:r>
          </a:p>
          <a:p>
            <a:r>
              <a:rPr lang="en-US" sz="1800" dirty="0" smtClean="0">
                <a:latin typeface="+mj-lt"/>
              </a:rPr>
              <a:t>Keep a record of individual and action</a:t>
            </a:r>
            <a:endParaRPr lang="en-US" sz="1800" dirty="0">
              <a:latin typeface="+mj-lt"/>
            </a:endParaRPr>
          </a:p>
        </p:txBody>
      </p:sp>
      <p:cxnSp>
        <p:nvCxnSpPr>
          <p:cNvPr id="18" name="Straight Arrow Connector 17"/>
          <p:cNvCxnSpPr>
            <a:stCxn id="5" idx="3"/>
            <a:endCxn id="17" idx="1"/>
          </p:cNvCxnSpPr>
          <p:nvPr/>
        </p:nvCxnSpPr>
        <p:spPr bwMode="auto">
          <a:xfrm>
            <a:off x="2642321" y="2302579"/>
            <a:ext cx="1203385" cy="152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949566" y="1974879"/>
            <a:ext cx="583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yes</a:t>
            </a:r>
            <a:endParaRPr lang="en-US" sz="20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45706" y="3112596"/>
            <a:ext cx="523001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Identify and perform individual authentication</a:t>
            </a:r>
          </a:p>
          <a:p>
            <a:r>
              <a:rPr lang="en-US" sz="1800" dirty="0" smtClean="0">
                <a:latin typeface="+mj-lt"/>
              </a:rPr>
              <a:t>Retrieve attributes needed for authorization</a:t>
            </a:r>
          </a:p>
          <a:p>
            <a:r>
              <a:rPr lang="en-US" sz="1800" dirty="0" smtClean="0">
                <a:latin typeface="+mj-lt"/>
              </a:rPr>
              <a:t>Perform authorization</a:t>
            </a:r>
          </a:p>
          <a:p>
            <a:r>
              <a:rPr lang="en-US" sz="1800" dirty="0" smtClean="0">
                <a:latin typeface="+mj-lt"/>
              </a:rPr>
              <a:t>Do not keep a record of individual and action</a:t>
            </a:r>
            <a:endParaRPr lang="en-US" sz="18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45706" y="4507561"/>
            <a:ext cx="523001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Do not identify</a:t>
            </a:r>
          </a:p>
          <a:p>
            <a:r>
              <a:rPr lang="en-US" sz="1800" dirty="0" smtClean="0">
                <a:latin typeface="+mj-lt"/>
              </a:rPr>
              <a:t>Perform attribute authentication</a:t>
            </a:r>
          </a:p>
          <a:p>
            <a:r>
              <a:rPr lang="en-US" sz="1800" dirty="0" smtClean="0">
                <a:latin typeface="+mj-lt"/>
              </a:rPr>
              <a:t>Perform authorization</a:t>
            </a:r>
          </a:p>
          <a:p>
            <a:r>
              <a:rPr lang="en-US" sz="1800" dirty="0" smtClean="0">
                <a:latin typeface="+mj-lt"/>
              </a:rPr>
              <a:t>Do not keep a record of individual and action</a:t>
            </a:r>
            <a:endParaRPr lang="en-US" sz="18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20040" y="3287922"/>
            <a:ext cx="583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yes</a:t>
            </a:r>
            <a:endParaRPr lang="en-US" sz="20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6385" y="4803570"/>
            <a:ext cx="583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yes</a:t>
            </a:r>
            <a:endParaRPr lang="en-US" sz="2000" dirty="0">
              <a:latin typeface="+mj-lt"/>
            </a:endParaRPr>
          </a:p>
        </p:txBody>
      </p:sp>
      <p:cxnSp>
        <p:nvCxnSpPr>
          <p:cNvPr id="28" name="Straight Arrow Connector 27"/>
          <p:cNvCxnSpPr>
            <a:stCxn id="6" idx="3"/>
            <a:endCxn id="23" idx="1"/>
          </p:cNvCxnSpPr>
          <p:nvPr/>
        </p:nvCxnSpPr>
        <p:spPr bwMode="auto">
          <a:xfrm>
            <a:off x="2887023" y="3594032"/>
            <a:ext cx="958683" cy="1187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7" idx="3"/>
            <a:endCxn id="24" idx="1"/>
          </p:cNvCxnSpPr>
          <p:nvPr/>
        </p:nvCxnSpPr>
        <p:spPr bwMode="auto">
          <a:xfrm flipV="1">
            <a:off x="2887023" y="5107726"/>
            <a:ext cx="958683" cy="860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Elbow Connector 36"/>
          <p:cNvCxnSpPr>
            <a:stCxn id="7" idx="2"/>
            <a:endCxn id="39" idx="1"/>
          </p:cNvCxnSpPr>
          <p:nvPr/>
        </p:nvCxnSpPr>
        <p:spPr bwMode="auto">
          <a:xfrm rot="16200000" flipH="1">
            <a:off x="2361832" y="5063502"/>
            <a:ext cx="241785" cy="1770082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3367765" y="5884770"/>
            <a:ext cx="52300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Do not identify, authenticate, or keep record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10475" y="5884480"/>
            <a:ext cx="453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no</a:t>
            </a:r>
            <a:endParaRPr lang="en-US" sz="2000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6266942"/>
            <a:ext cx="9031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Taken from Fig. 2.1, p. 35, </a:t>
            </a:r>
            <a:r>
              <a:rPr lang="en-US" sz="1600" i="1" dirty="0" smtClean="0">
                <a:latin typeface="+mj-lt"/>
              </a:rPr>
              <a:t>Who Goes There? Authentication Through the Lens of Privacy</a:t>
            </a:r>
            <a:r>
              <a:rPr lang="en-US" sz="1600" dirty="0" smtClean="0">
                <a:latin typeface="+mj-lt"/>
              </a:rPr>
              <a:t>, NRC CSTB  </a:t>
            </a:r>
            <a:r>
              <a:rPr lang="en-US" sz="1600" dirty="0" smtClean="0">
                <a:latin typeface="+mj-lt"/>
                <a:hlinkClick r:id="rId2"/>
              </a:rPr>
              <a:t>http://www.nap.edu/catalog/10656.html</a:t>
            </a:r>
            <a:r>
              <a:rPr lang="en-US" sz="1600" dirty="0" smtClean="0">
                <a:latin typeface="+mj-lt"/>
              </a:rPr>
              <a:t>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981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22" grpId="0"/>
      <p:bldP spid="23" grpId="0" animBg="1"/>
      <p:bldP spid="24" grpId="0" animBg="1"/>
      <p:bldP spid="25" grpId="0"/>
      <p:bldP spid="26" grpId="0"/>
      <p:bldP spid="39" grpId="0" animBg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4" y="215900"/>
            <a:ext cx="8704585" cy="829235"/>
          </a:xfrm>
        </p:spPr>
        <p:txBody>
          <a:bodyPr/>
          <a:lstStyle/>
          <a:p>
            <a:r>
              <a:rPr lang="en-US" dirty="0" smtClean="0"/>
              <a:t>Knowledge-based authentication (“Something you know”) -- 1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465550"/>
            <a:ext cx="8458200" cy="44653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Things not widely known (“security questions” – not secrets):</a:t>
            </a:r>
          </a:p>
          <a:p>
            <a:r>
              <a:rPr lang="en-US" sz="2000" dirty="0" smtClean="0"/>
              <a:t>Could be one or more questions for you to answer (e.g., mother’s maiden name, your high school, pet’s name, etc.). More questions might boost confidence of authentication</a:t>
            </a:r>
          </a:p>
          <a:p>
            <a:r>
              <a:rPr lang="en-US" sz="2000" dirty="0" smtClean="0"/>
              <a:t>Convenient – you don’t have to remember anything special (except the answers you gave the system when you enrolled)</a:t>
            </a:r>
          </a:p>
          <a:p>
            <a:r>
              <a:rPr lang="en-US" sz="2000" dirty="0" smtClean="0"/>
              <a:t>Vulnerable – if attackers can discover this information about you (e.g. on Facebook, LinkedIn, etc.)</a:t>
            </a:r>
          </a:p>
          <a:p>
            <a:r>
              <a:rPr lang="en-US" sz="2000" dirty="0" smtClean="0"/>
              <a:t>Also, each time you reveal one some system now knows it</a:t>
            </a:r>
          </a:p>
          <a:p>
            <a:r>
              <a:rPr lang="en-US" sz="2000" dirty="0" smtClean="0"/>
              <a:t>OK for not-too-important services; not suitable for high assurance situation (e.g. bank withdrawal)</a:t>
            </a:r>
          </a:p>
        </p:txBody>
      </p:sp>
    </p:spTree>
    <p:extLst>
      <p:ext uri="{BB962C8B-B14F-4D97-AF65-F5344CB8AC3E}">
        <p14:creationId xmlns:p14="http://schemas.microsoft.com/office/powerpoint/2010/main" val="164776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27000"/>
            <a:ext cx="8191500" cy="1143000"/>
          </a:xfrm>
        </p:spPr>
        <p:txBody>
          <a:bodyPr/>
          <a:lstStyle/>
          <a:p>
            <a:r>
              <a:rPr lang="en-US" dirty="0"/>
              <a:t>Knowledge-based authentication (“Something you know”</a:t>
            </a:r>
            <a:r>
              <a:rPr lang="en-US" dirty="0" smtClean="0"/>
              <a:t>) -- 2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181100"/>
            <a:ext cx="8483600" cy="52959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Secrets</a:t>
            </a:r>
            <a:endParaRPr lang="en-US" sz="2000" dirty="0"/>
          </a:p>
          <a:p>
            <a:r>
              <a:rPr lang="en-US" sz="2000" dirty="0"/>
              <a:t>A PIN, password, passphrase</a:t>
            </a:r>
          </a:p>
          <a:p>
            <a:r>
              <a:rPr lang="en-US" sz="2000" dirty="0"/>
              <a:t>Terrible: password should be hard to guess, easy to remember, not written down, regularly changed, …  (??!!)</a:t>
            </a:r>
          </a:p>
          <a:p>
            <a:r>
              <a:rPr lang="en-US" sz="2000" dirty="0"/>
              <a:t>But useful: can key it into any system, can share it (then change it!)</a:t>
            </a:r>
          </a:p>
          <a:p>
            <a:r>
              <a:rPr lang="en-US" sz="2000" dirty="0"/>
              <a:t>Calculating the size of the password space</a:t>
            </a:r>
          </a:p>
          <a:p>
            <a:r>
              <a:rPr lang="en-US" sz="2000" dirty="0"/>
              <a:t>Imposing constraints on passwords: characters </a:t>
            </a:r>
            <a:r>
              <a:rPr lang="en-US" sz="2000" dirty="0" err="1"/>
              <a:t>vs</a:t>
            </a:r>
            <a:r>
              <a:rPr lang="en-US" sz="2000" dirty="0"/>
              <a:t> words</a:t>
            </a:r>
          </a:p>
          <a:p>
            <a:pPr lvl="1"/>
            <a:r>
              <a:rPr lang="en-US" sz="2000" dirty="0" smtClean="0"/>
              <a:t>Oxford English Dictionary (OED): </a:t>
            </a:r>
            <a:r>
              <a:rPr lang="en-US" sz="2000" dirty="0"/>
              <a:t>6.15*10</a:t>
            </a:r>
            <a:r>
              <a:rPr lang="en-US" sz="2000" baseline="30000" dirty="0"/>
              <a:t>5</a:t>
            </a:r>
            <a:r>
              <a:rPr lang="en-US" sz="2000" dirty="0"/>
              <a:t> words. </a:t>
            </a:r>
            <a:endParaRPr lang="en-US" sz="2000" dirty="0" smtClean="0"/>
          </a:p>
          <a:p>
            <a:pPr lvl="1"/>
            <a:r>
              <a:rPr lang="en-US" sz="2000" dirty="0" smtClean="0"/>
              <a:t># </a:t>
            </a:r>
            <a:r>
              <a:rPr lang="en-US" sz="2000" dirty="0"/>
              <a:t>random 10 character strings: 26</a:t>
            </a:r>
            <a:r>
              <a:rPr lang="en-US" sz="2000" baseline="30000" dirty="0"/>
              <a:t>10</a:t>
            </a:r>
            <a:r>
              <a:rPr lang="en-US" sz="2000" dirty="0"/>
              <a:t> = 1.4*10</a:t>
            </a:r>
            <a:r>
              <a:rPr lang="en-US" sz="2000" baseline="30000" dirty="0"/>
              <a:t>14</a:t>
            </a:r>
            <a:endParaRPr lang="en-US" sz="2000" dirty="0"/>
          </a:p>
          <a:p>
            <a:pPr lvl="1"/>
            <a:r>
              <a:rPr lang="en-US" sz="2000" dirty="0"/>
              <a:t>But (6.15*10</a:t>
            </a:r>
            <a:r>
              <a:rPr lang="en-US" sz="2000" baseline="30000" dirty="0"/>
              <a:t>5</a:t>
            </a:r>
            <a:r>
              <a:rPr lang="en-US" sz="2000" dirty="0"/>
              <a:t>)</a:t>
            </a:r>
            <a:r>
              <a:rPr lang="en-US" sz="2000" baseline="30000" dirty="0"/>
              <a:t>4</a:t>
            </a:r>
            <a:r>
              <a:rPr lang="en-US" sz="2000" dirty="0"/>
              <a:t> = 1.4*10</a:t>
            </a:r>
            <a:r>
              <a:rPr lang="en-US" sz="2000" baseline="30000" dirty="0"/>
              <a:t>23 </a:t>
            </a:r>
            <a:r>
              <a:rPr lang="en-US" sz="2000" dirty="0"/>
              <a:t> -- so four words is much bigger space than 10 </a:t>
            </a:r>
            <a:r>
              <a:rPr lang="en-US" sz="2000" dirty="0" smtClean="0"/>
              <a:t>characters, and probably easier to remember</a:t>
            </a:r>
            <a:endParaRPr lang="en-US" sz="2000" dirty="0"/>
          </a:p>
          <a:p>
            <a:r>
              <a:rPr lang="en-US" sz="2000" dirty="0"/>
              <a:t>Storing passwords so they can’t easily be stolen (one-way functions again)</a:t>
            </a:r>
          </a:p>
          <a:p>
            <a:r>
              <a:rPr lang="en-US" sz="2000" dirty="0"/>
              <a:t>Passwords for website logins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1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0" y="1130300"/>
            <a:ext cx="2857500" cy="157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"/>
            <a:ext cx="8813800" cy="1003300"/>
          </a:xfrm>
        </p:spPr>
        <p:txBody>
          <a:bodyPr/>
          <a:lstStyle/>
          <a:p>
            <a:r>
              <a:rPr lang="en-US" dirty="0" smtClean="0"/>
              <a:t>Token-based authentication (“Something you have”)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206500"/>
            <a:ext cx="8331200" cy="4610100"/>
          </a:xfrm>
        </p:spPr>
        <p:txBody>
          <a:bodyPr/>
          <a:lstStyle/>
          <a:p>
            <a:r>
              <a:rPr lang="en-US" sz="2000" dirty="0" smtClean="0"/>
              <a:t>Car keys: active or passive</a:t>
            </a:r>
          </a:p>
          <a:p>
            <a:r>
              <a:rPr lang="en-US" sz="2000" dirty="0" smtClean="0"/>
              <a:t>One-time password tokens (or lists)</a:t>
            </a:r>
          </a:p>
          <a:p>
            <a:r>
              <a:rPr lang="en-US" sz="2000" dirty="0" smtClean="0"/>
              <a:t>RSA </a:t>
            </a:r>
            <a:r>
              <a:rPr lang="en-US" sz="2000" dirty="0" err="1" smtClean="0"/>
              <a:t>SecurID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Mobile phone as a token (w/texts for codes)</a:t>
            </a:r>
          </a:p>
          <a:p>
            <a:r>
              <a:rPr lang="en-US" sz="2000" dirty="0" smtClean="0"/>
              <a:t>IP address of your computer? (not really useful, because it changes)</a:t>
            </a:r>
          </a:p>
          <a:p>
            <a:r>
              <a:rPr lang="en-US" sz="2000" dirty="0" smtClean="0"/>
              <a:t>MAC (Media Access Control) address of your computer’s network interface (this is built in to the network interface card (NIC) on your computer and is unique to that card)</a:t>
            </a:r>
          </a:p>
          <a:p>
            <a:r>
              <a:rPr lang="en-US" sz="2000" dirty="0" smtClean="0"/>
              <a:t>Cookie on your computer: once you are authenticated, server may store a cookie on your machine that it can request on the next visit. This may be used to authenticate you and your machine.  Not so good on a public computer (e.g. library, lab).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139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0"/>
            <a:ext cx="7772400" cy="1143000"/>
          </a:xfrm>
        </p:spPr>
        <p:txBody>
          <a:bodyPr/>
          <a:lstStyle/>
          <a:p>
            <a:r>
              <a:rPr lang="en-US" dirty="0" smtClean="0"/>
              <a:t>Biometrics	 (“Something you are”)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914400"/>
            <a:ext cx="8851900" cy="5740400"/>
          </a:xfrm>
        </p:spPr>
        <p:txBody>
          <a:bodyPr/>
          <a:lstStyle/>
          <a:p>
            <a:r>
              <a:rPr lang="en-US" dirty="0" smtClean="0"/>
              <a:t>Note: biometrics are NOT secrets!</a:t>
            </a:r>
          </a:p>
          <a:p>
            <a:pPr lvl="1"/>
            <a:r>
              <a:rPr lang="en-US" dirty="0" smtClean="0"/>
              <a:t>Even though you may think of them that way, you leave them everywhere: fingerprints, facial image, iris, DNA, etc.</a:t>
            </a:r>
          </a:p>
          <a:p>
            <a:r>
              <a:rPr lang="en-US" dirty="0" smtClean="0"/>
              <a:t>How are biometrics stored in a computer?</a:t>
            </a:r>
          </a:p>
          <a:p>
            <a:pPr lvl="1"/>
            <a:r>
              <a:rPr lang="en-US" dirty="0" smtClean="0"/>
              <a:t>In general, </a:t>
            </a:r>
            <a:r>
              <a:rPr lang="en-US" dirty="0" smtClean="0">
                <a:solidFill>
                  <a:srgbClr val="FF0000"/>
                </a:solidFill>
              </a:rPr>
              <a:t>features</a:t>
            </a:r>
            <a:r>
              <a:rPr lang="en-US" dirty="0" smtClean="0"/>
              <a:t> are extracted during </a:t>
            </a:r>
            <a:r>
              <a:rPr lang="en-US" dirty="0" smtClean="0">
                <a:solidFill>
                  <a:srgbClr val="FF0000"/>
                </a:solidFill>
              </a:rPr>
              <a:t>enrollment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Template</a:t>
            </a:r>
            <a:r>
              <a:rPr lang="en-US" dirty="0" smtClean="0"/>
              <a:t> constructed from extracted features is stored</a:t>
            </a:r>
          </a:p>
          <a:p>
            <a:pPr lvl="1"/>
            <a:r>
              <a:rPr lang="en-US" dirty="0" smtClean="0"/>
              <a:t>During authentication, biometric is re-sensed, features extracted, and features compared with those in the stored template</a:t>
            </a:r>
          </a:p>
          <a:p>
            <a:pPr lvl="2"/>
            <a:r>
              <a:rPr lang="en-US" dirty="0" smtClean="0"/>
              <a:t>Note the importance of </a:t>
            </a:r>
            <a:r>
              <a:rPr lang="en-US" dirty="0" smtClean="0">
                <a:solidFill>
                  <a:srgbClr val="FF0000"/>
                </a:solidFill>
              </a:rPr>
              <a:t>Trusted Path</a:t>
            </a:r>
            <a:r>
              <a:rPr lang="en-US" dirty="0" smtClean="0"/>
              <a:t> between user/sensor and authentication software</a:t>
            </a:r>
          </a:p>
          <a:p>
            <a:pPr lvl="2"/>
            <a:r>
              <a:rPr lang="en-US" dirty="0" smtClean="0"/>
              <a:t>“Close enough” </a:t>
            </a:r>
            <a:r>
              <a:rPr lang="en-US" dirty="0" smtClean="0">
                <a:sym typeface="Wingdings"/>
              </a:rPr>
              <a:t> match.  False positive, false negative is possible</a:t>
            </a:r>
          </a:p>
          <a:p>
            <a:pPr lvl="2"/>
            <a:r>
              <a:rPr lang="en-US" dirty="0" smtClean="0">
                <a:sym typeface="Wingdings"/>
              </a:rPr>
              <a:t>Difference between confirming identity (this input matches the claimed identity) and determining identity: here’s an input, who is it?</a:t>
            </a:r>
            <a:endParaRPr lang="en-US" dirty="0" smtClean="0"/>
          </a:p>
          <a:p>
            <a:r>
              <a:rPr lang="en-US" dirty="0" smtClean="0"/>
              <a:t>What if a biometric database (e.g. template store) is stolen? </a:t>
            </a:r>
          </a:p>
          <a:p>
            <a:pPr lvl="1"/>
            <a:r>
              <a:rPr lang="en-US" dirty="0" smtClean="0"/>
              <a:t>Do you need to change your fingerprints/iris/face? [no]</a:t>
            </a:r>
          </a:p>
          <a:p>
            <a:pPr lvl="1"/>
            <a:r>
              <a:rPr lang="en-US" dirty="0" smtClean="0"/>
              <a:t>Can someone spoof your identity with the stolen information?[maybe a little easier, but Trusted Path is an important protection </a:t>
            </a:r>
          </a:p>
          <a:p>
            <a:pPr lvl="1"/>
            <a:r>
              <a:rPr lang="en-US" dirty="0" smtClean="0"/>
              <a:t>Do your biometrics become useless for identification?</a:t>
            </a:r>
          </a:p>
        </p:txBody>
      </p:sp>
    </p:spTree>
    <p:extLst>
      <p:ext uri="{BB962C8B-B14F-4D97-AF65-F5344CB8AC3E}">
        <p14:creationId xmlns:p14="http://schemas.microsoft.com/office/powerpoint/2010/main" val="263454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65100"/>
            <a:ext cx="7772400" cy="1143000"/>
          </a:xfrm>
        </p:spPr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856" y="1351262"/>
            <a:ext cx="7758744" cy="468123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Authorization</a:t>
            </a:r>
            <a:r>
              <a:rPr lang="en-US" dirty="0" smtClean="0"/>
              <a:t>: assuring that rules concerning how some (computing) resource may be used are obeyed</a:t>
            </a:r>
          </a:p>
          <a:p>
            <a:pPr lvl="1"/>
            <a:r>
              <a:rPr lang="en-US" dirty="0" smtClean="0"/>
              <a:t>Who can read this message?</a:t>
            </a:r>
          </a:p>
          <a:p>
            <a:pPr lvl="1"/>
            <a:r>
              <a:rPr lang="en-US" dirty="0" smtClean="0"/>
              <a:t>Who can post to this website?</a:t>
            </a:r>
          </a:p>
          <a:p>
            <a:pPr lvl="1"/>
            <a:r>
              <a:rPr lang="en-US" dirty="0" smtClean="0"/>
              <a:t>Who can install software on this machine?</a:t>
            </a:r>
          </a:p>
          <a:p>
            <a:r>
              <a:rPr lang="en-US" dirty="0" smtClean="0"/>
              <a:t>Why we have I&amp;A: you want to perform some actions that are authorized for your claimed identity</a:t>
            </a:r>
          </a:p>
          <a:p>
            <a:r>
              <a:rPr lang="en-US" dirty="0" smtClean="0"/>
              <a:t>Sometimes, authorization may not require authentication, if full accountability is not needed, as noted in the flow chart earlier</a:t>
            </a:r>
          </a:p>
          <a:p>
            <a:pPr lvl="1"/>
            <a:r>
              <a:rPr lang="en-US" dirty="0" smtClean="0"/>
              <a:t>“Must be at least 4’ tall to ride the roller-coaster”</a:t>
            </a:r>
          </a:p>
          <a:p>
            <a:r>
              <a:rPr lang="en-US" dirty="0" smtClean="0"/>
              <a:t>Sometimes, accountability can be provided even though identification is not: deposit for billiard balls, for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3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03200"/>
            <a:ext cx="7772400" cy="1143000"/>
          </a:xfrm>
        </p:spPr>
        <p:txBody>
          <a:bodyPr/>
          <a:lstStyle/>
          <a:p>
            <a:r>
              <a:rPr lang="en-US" dirty="0" smtClean="0"/>
              <a:t>Forensics: accountability after the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22400"/>
            <a:ext cx="7912100" cy="4991100"/>
          </a:xfrm>
        </p:spPr>
        <p:txBody>
          <a:bodyPr/>
          <a:lstStyle/>
          <a:p>
            <a:r>
              <a:rPr lang="en-US" dirty="0" smtClean="0"/>
              <a:t>“Forensic” having to do with argument (debates are forensics) but particularly legal argument, arguments in court</a:t>
            </a:r>
          </a:p>
          <a:p>
            <a:r>
              <a:rPr lang="en-US" dirty="0" smtClean="0"/>
              <a:t>In the context of this lecture, trying to establish accountability for some criminal act or act of war, after the fact</a:t>
            </a:r>
          </a:p>
          <a:p>
            <a:r>
              <a:rPr lang="en-US" dirty="0" smtClean="0"/>
              <a:t>Computer forensics</a:t>
            </a:r>
          </a:p>
          <a:p>
            <a:pPr lvl="1"/>
            <a:r>
              <a:rPr lang="en-US" dirty="0" smtClean="0"/>
              <a:t>Trace evidence in computers</a:t>
            </a:r>
          </a:p>
          <a:p>
            <a:r>
              <a:rPr lang="en-US" dirty="0" smtClean="0"/>
              <a:t>Network forensics</a:t>
            </a:r>
          </a:p>
          <a:p>
            <a:pPr lvl="1"/>
            <a:r>
              <a:rPr lang="en-US" dirty="0" smtClean="0"/>
              <a:t>Evidence from network traffic or network infrastructure</a:t>
            </a:r>
          </a:p>
          <a:p>
            <a:r>
              <a:rPr lang="en-US" dirty="0" smtClean="0"/>
              <a:t>Relationship to side channels: often forensic evidence is provided by analysis of digital breadcrumbs the perpetrator may be unaware of</a:t>
            </a:r>
          </a:p>
          <a:p>
            <a:pPr lvl="1"/>
            <a:r>
              <a:rPr lang="en-US" dirty="0" smtClean="0"/>
              <a:t>May lead investigators deeply into implementation details</a:t>
            </a:r>
          </a:p>
          <a:p>
            <a:r>
              <a:rPr lang="en-US" dirty="0" smtClean="0"/>
              <a:t>How much evidence do you need for criminal attribution?</a:t>
            </a:r>
          </a:p>
          <a:p>
            <a:r>
              <a:rPr lang="en-US" dirty="0" smtClean="0"/>
              <a:t>How do we know who was behind the Sony attacks?</a:t>
            </a:r>
          </a:p>
          <a:p>
            <a:r>
              <a:rPr lang="en-US" dirty="0" smtClean="0"/>
              <a:t>How is all this affected by the fact that bots are so easy to obtain?</a:t>
            </a:r>
          </a:p>
        </p:txBody>
      </p:sp>
    </p:spTree>
    <p:extLst>
      <p:ext uri="{BB962C8B-B14F-4D97-AF65-F5344CB8AC3E}">
        <p14:creationId xmlns:p14="http://schemas.microsoft.com/office/powerpoint/2010/main" val="119802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14300"/>
            <a:ext cx="3098800" cy="1016000"/>
          </a:xfrm>
        </p:spPr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140700" cy="5676900"/>
          </a:xfrm>
        </p:spPr>
        <p:txBody>
          <a:bodyPr/>
          <a:lstStyle/>
          <a:p>
            <a:r>
              <a:rPr lang="en-US" sz="2400" dirty="0" smtClean="0"/>
              <a:t>About previous lecture?</a:t>
            </a:r>
          </a:p>
          <a:p>
            <a:r>
              <a:rPr lang="en-US" sz="2400" dirty="0" smtClean="0"/>
              <a:t>About homework?</a:t>
            </a:r>
          </a:p>
          <a:p>
            <a:r>
              <a:rPr lang="en-US" sz="2400" dirty="0" smtClean="0"/>
              <a:t>About reading</a:t>
            </a:r>
            <a:r>
              <a:rPr lang="en-US" sz="2400" dirty="0"/>
              <a:t>? D is for Digital, Part III, Communications, introduction and Chapter 8, pp. 117-</a:t>
            </a:r>
            <a:r>
              <a:rPr lang="en-US" sz="2400" dirty="0" smtClean="0"/>
              <a:t>134 (Networking).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Homework for next week: </a:t>
            </a:r>
          </a:p>
          <a:p>
            <a:r>
              <a:rPr lang="en-US" sz="2400" dirty="0" smtClean="0"/>
              <a:t>Debate readings on Canvas</a:t>
            </a:r>
          </a:p>
          <a:p>
            <a:r>
              <a:rPr lang="en-US" sz="2400" dirty="0" smtClean="0"/>
              <a:t>Supplementary for today’s lecture: Chapter </a:t>
            </a:r>
            <a:r>
              <a:rPr lang="en-US" sz="2400" dirty="0"/>
              <a:t>2, “Authentication in the Abstract,” pp. 33-54, in </a:t>
            </a:r>
            <a:r>
              <a:rPr lang="en-US" sz="2400" i="1" dirty="0"/>
              <a:t>Authentication through the Lens of Privacy</a:t>
            </a:r>
            <a:r>
              <a:rPr lang="en-US" sz="2400" dirty="0"/>
              <a:t>, NRC report</a:t>
            </a:r>
            <a:r>
              <a:rPr lang="en-US" sz="2400" dirty="0" smtClean="0"/>
              <a:t>. – in Supplementary readings file on Canvas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Problem set, debate prep; see Canvas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311900" y="212636"/>
            <a:ext cx="237490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+mj-lt"/>
              </a:rPr>
              <a:t>My office hours: </a:t>
            </a: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Wed. afternoon, 12-3pm, 4</a:t>
            </a:r>
            <a:r>
              <a:rPr lang="en-US" sz="2000" dirty="0">
                <a:latin typeface="+mj-lt"/>
              </a:rPr>
              <a:t>4</a:t>
            </a:r>
            <a:r>
              <a:rPr lang="en-US" sz="2000" dirty="0" smtClean="0">
                <a:latin typeface="+mj-lt"/>
              </a:rPr>
              <a:t>2 RH</a:t>
            </a:r>
          </a:p>
        </p:txBody>
      </p:sp>
    </p:spTree>
    <p:extLst>
      <p:ext uri="{BB962C8B-B14F-4D97-AF65-F5344CB8AC3E}">
        <p14:creationId xmlns:p14="http://schemas.microsoft.com/office/powerpoint/2010/main" val="86781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241300"/>
            <a:ext cx="7772400" cy="1143000"/>
          </a:xfrm>
        </p:spPr>
        <p:txBody>
          <a:bodyPr/>
          <a:lstStyle/>
          <a:p>
            <a:r>
              <a:rPr lang="en-US" dirty="0" smtClean="0"/>
              <a:t>Some types of forensic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3500"/>
            <a:ext cx="8420100" cy="5054600"/>
          </a:xfrm>
        </p:spPr>
        <p:txBody>
          <a:bodyPr/>
          <a:lstStyle/>
          <a:p>
            <a:r>
              <a:rPr lang="en-US" dirty="0" smtClean="0"/>
              <a:t>Files found on a hard drive</a:t>
            </a:r>
          </a:p>
          <a:p>
            <a:pPr lvl="1"/>
            <a:r>
              <a:rPr lang="en-US" dirty="0" smtClean="0"/>
              <a:t>How did the file get there? </a:t>
            </a:r>
            <a:r>
              <a:rPr lang="en-US" dirty="0" smtClean="0">
                <a:sym typeface="Wingdings"/>
              </a:rPr>
              <a:t> whose fingers were on the keyboard?</a:t>
            </a:r>
          </a:p>
          <a:p>
            <a:r>
              <a:rPr lang="en-US" dirty="0" smtClean="0">
                <a:sym typeface="Wingdings"/>
              </a:rPr>
              <a:t>Files that the user may have deleted, but weren’t overwritten</a:t>
            </a:r>
          </a:p>
          <a:p>
            <a:r>
              <a:rPr lang="en-US" dirty="0" smtClean="0">
                <a:sym typeface="Wingdings"/>
              </a:rPr>
              <a:t>Data remaining in bits of disk drive that have been discarded by the drive</a:t>
            </a:r>
          </a:p>
          <a:p>
            <a:r>
              <a:rPr lang="en-US" dirty="0" smtClean="0">
                <a:sym typeface="Wingdings"/>
              </a:rPr>
              <a:t>Data in backup files (local or remote)</a:t>
            </a:r>
          </a:p>
          <a:p>
            <a:r>
              <a:rPr lang="en-US" dirty="0" smtClean="0">
                <a:sym typeface="Wingdings"/>
              </a:rPr>
              <a:t>Data in temporary files or RAM</a:t>
            </a:r>
          </a:p>
          <a:p>
            <a:r>
              <a:rPr lang="en-US" dirty="0" smtClean="0">
                <a:sym typeface="Wingdings"/>
              </a:rPr>
              <a:t>Network data</a:t>
            </a:r>
          </a:p>
          <a:p>
            <a:pPr lvl="1"/>
            <a:r>
              <a:rPr lang="en-US" dirty="0" smtClean="0">
                <a:sym typeface="Wingdings"/>
              </a:rPr>
              <a:t>Network traffic logs on client</a:t>
            </a:r>
          </a:p>
          <a:p>
            <a:pPr lvl="1"/>
            <a:r>
              <a:rPr lang="en-US" dirty="0" smtClean="0">
                <a:sym typeface="Wingdings"/>
              </a:rPr>
              <a:t>Server records of traffic</a:t>
            </a:r>
          </a:p>
          <a:p>
            <a:pPr lvl="1"/>
            <a:r>
              <a:rPr lang="en-US" dirty="0" smtClean="0">
                <a:sym typeface="Wingdings"/>
              </a:rPr>
              <a:t>Router logs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What if some or all of the data are encrypted?</a:t>
            </a:r>
          </a:p>
          <a:p>
            <a:r>
              <a:rPr lang="en-US" dirty="0" smtClean="0">
                <a:sym typeface="Wingdings"/>
              </a:rPr>
              <a:t>Can the accused be legally coerced to supply the encryption key?</a:t>
            </a:r>
          </a:p>
          <a:p>
            <a:pPr lvl="1"/>
            <a:r>
              <a:rPr lang="en-US" dirty="0" smtClean="0">
                <a:sym typeface="Wingdings"/>
              </a:rPr>
              <a:t>It depends: at a border crossing, probably so</a:t>
            </a:r>
          </a:p>
          <a:p>
            <a:pPr lvl="1"/>
            <a:r>
              <a:rPr lang="en-US" dirty="0" smtClean="0">
                <a:sym typeface="Wingdings"/>
              </a:rPr>
              <a:t>In a criminal investigation, if the prosecution can show probable cause</a:t>
            </a:r>
          </a:p>
          <a:p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16300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Attribution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308100"/>
            <a:ext cx="7937500" cy="47879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Attribution</a:t>
            </a:r>
            <a:r>
              <a:rPr lang="en-US" dirty="0" smtClean="0"/>
              <a:t>: regard something as being caused by someone (or something); ascribing a work to a particular author, artist, speaker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Attack attribution </a:t>
            </a:r>
            <a:r>
              <a:rPr lang="en-US" dirty="0" smtClean="0"/>
              <a:t>is often a difficult issue to resolve in </a:t>
            </a:r>
            <a:r>
              <a:rPr lang="en-US" dirty="0" err="1" smtClean="0"/>
              <a:t>cybersecurity</a:t>
            </a:r>
            <a:r>
              <a:rPr lang="en-US" dirty="0" smtClean="0"/>
              <a:t>, because of a general lack of accountability: it’s hard to know</a:t>
            </a:r>
          </a:p>
          <a:p>
            <a:r>
              <a:rPr lang="en-US" dirty="0" smtClean="0"/>
              <a:t>Whether a particular machine with a particular IP address was used wittingly or unwittingly as a source of attack or storage</a:t>
            </a:r>
          </a:p>
          <a:p>
            <a:r>
              <a:rPr lang="en-US" dirty="0" smtClean="0"/>
              <a:t>Whose fingers were on the keyboard when an attack occurred</a:t>
            </a:r>
          </a:p>
          <a:p>
            <a:r>
              <a:rPr lang="en-US" dirty="0" smtClean="0"/>
              <a:t>Who might have provided </a:t>
            </a:r>
            <a:r>
              <a:rPr lang="en-US" dirty="0" smtClean="0">
                <a:solidFill>
                  <a:srgbClr val="FF0000"/>
                </a:solidFill>
              </a:rPr>
              <a:t>incentives</a:t>
            </a:r>
            <a:r>
              <a:rPr lang="en-US" dirty="0" smtClean="0"/>
              <a:t> to the individual whose fingers were on the keyboard?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Evidence</a:t>
            </a:r>
            <a:r>
              <a:rPr lang="en-US" dirty="0" smtClean="0"/>
              <a:t> sometimes used to support attribution</a:t>
            </a:r>
          </a:p>
          <a:p>
            <a:r>
              <a:rPr lang="en-US" dirty="0" smtClean="0"/>
              <a:t>System logs showing evidence of malware infestation (or not)</a:t>
            </a:r>
          </a:p>
          <a:p>
            <a:r>
              <a:rPr lang="en-US" dirty="0" smtClean="0"/>
              <a:t>External observation of actual computer use (e.g. video surveillance)</a:t>
            </a:r>
          </a:p>
          <a:p>
            <a:r>
              <a:rPr lang="en-US" dirty="0" smtClean="0"/>
              <a:t>Internal observation of computer use (via </a:t>
            </a:r>
            <a:r>
              <a:rPr lang="en-US" dirty="0" err="1" smtClean="0"/>
              <a:t>keylogger</a:t>
            </a:r>
            <a:r>
              <a:rPr lang="en-US" dirty="0" smtClean="0"/>
              <a:t>, e.g.)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158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7500"/>
            <a:ext cx="8318500" cy="1143000"/>
          </a:xfrm>
        </p:spPr>
        <p:txBody>
          <a:bodyPr/>
          <a:lstStyle/>
          <a:p>
            <a:r>
              <a:rPr lang="en-US" dirty="0" smtClean="0"/>
              <a:t>National Identity Systems – policy and practice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435100"/>
            <a:ext cx="7772400" cy="4114800"/>
          </a:xfrm>
        </p:spPr>
        <p:txBody>
          <a:bodyPr/>
          <a:lstStyle/>
          <a:p>
            <a:r>
              <a:rPr lang="en-US" dirty="0" smtClean="0"/>
              <a:t>Other countries</a:t>
            </a:r>
          </a:p>
          <a:p>
            <a:r>
              <a:rPr lang="en-US" dirty="0" smtClean="0"/>
              <a:t>US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Government record systems</a:t>
            </a:r>
          </a:p>
          <a:p>
            <a:pPr lvl="1"/>
            <a:r>
              <a:rPr lang="en-US" dirty="0" smtClean="0"/>
              <a:t>Citizen concerns</a:t>
            </a:r>
          </a:p>
          <a:p>
            <a:pPr lvl="1"/>
            <a:r>
              <a:rPr lang="en-US" dirty="0" smtClean="0"/>
              <a:t>Medical records</a:t>
            </a:r>
          </a:p>
          <a:p>
            <a:pPr lvl="1"/>
            <a:r>
              <a:rPr lang="en-US" dirty="0" smtClean="0"/>
              <a:t>National Strategy for Trusted Identities in Cyberspace</a:t>
            </a:r>
          </a:p>
          <a:p>
            <a:pPr lvl="1"/>
            <a:r>
              <a:rPr lang="en-US" dirty="0" err="1" smtClean="0"/>
              <a:t>RealID</a:t>
            </a:r>
            <a:r>
              <a:rPr lang="en-US" dirty="0" smtClean="0"/>
              <a:t> (state drivers license) program</a:t>
            </a:r>
          </a:p>
          <a:p>
            <a:pPr lvl="1"/>
            <a:r>
              <a:rPr lang="en-US" dirty="0" smtClean="0"/>
              <a:t>Passports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8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u="sng" dirty="0"/>
              <a:t>Public Policy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Requirements </a:t>
            </a:r>
            <a:r>
              <a:rPr lang="en-US" dirty="0" smtClean="0"/>
              <a:t>for Voting in Public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701800"/>
            <a:ext cx="7861300" cy="4559300"/>
          </a:xfrm>
        </p:spPr>
        <p:txBody>
          <a:bodyPr/>
          <a:lstStyle/>
          <a:p>
            <a:r>
              <a:rPr lang="en-US" sz="2400" dirty="0" smtClean="0"/>
              <a:t>Establish eligibility to vote in election</a:t>
            </a:r>
          </a:p>
          <a:p>
            <a:r>
              <a:rPr lang="en-US" sz="2400" dirty="0" smtClean="0"/>
              <a:t>Assure vote is cast as voter intends</a:t>
            </a:r>
          </a:p>
          <a:p>
            <a:r>
              <a:rPr lang="en-US" sz="2400" dirty="0" smtClean="0"/>
              <a:t>Assure the cast vote can’t be mapped back to the voter (beyond what vote totals may tell)</a:t>
            </a:r>
          </a:p>
          <a:p>
            <a:r>
              <a:rPr lang="en-US" sz="2400" dirty="0" smtClean="0"/>
              <a:t>Provide assurance to voter that her/his vote was counted correctly</a:t>
            </a:r>
          </a:p>
          <a:p>
            <a:r>
              <a:rPr lang="en-US" sz="2400" dirty="0" smtClean="0"/>
              <a:t>Prevent vote buying, vote fraud</a:t>
            </a:r>
          </a:p>
          <a:p>
            <a:r>
              <a:rPr lang="en-US" sz="2400" dirty="0" smtClean="0"/>
              <a:t>Auditable process in case of trouble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134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317500"/>
            <a:ext cx="7772400" cy="1143000"/>
          </a:xfrm>
        </p:spPr>
        <p:txBody>
          <a:bodyPr/>
          <a:lstStyle/>
          <a:p>
            <a:r>
              <a:rPr lang="en-US" dirty="0" smtClean="0"/>
              <a:t>Security Engineering view of a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3734" y="1524004"/>
            <a:ext cx="267546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+mj-lt"/>
              </a:rPr>
              <a:t>Policy</a:t>
            </a:r>
          </a:p>
          <a:p>
            <a:r>
              <a:rPr lang="en-US" dirty="0" smtClean="0">
                <a:latin typeface="+mj-lt"/>
              </a:rPr>
              <a:t>What you are supposed to enforce/achieve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4533" y="3759200"/>
            <a:ext cx="267546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+mj-lt"/>
              </a:rPr>
              <a:t>Mechanism</a:t>
            </a:r>
          </a:p>
          <a:p>
            <a:r>
              <a:rPr lang="en-US" dirty="0" smtClean="0">
                <a:latin typeface="+mj-lt"/>
              </a:rPr>
              <a:t>Technical means for enforcing policy 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1473" y="1524008"/>
            <a:ext cx="311573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+mj-lt"/>
              </a:rPr>
              <a:t>Incentives</a:t>
            </a:r>
          </a:p>
          <a:p>
            <a:pPr algn="ctr"/>
            <a:r>
              <a:rPr lang="en-US" dirty="0" smtClean="0">
                <a:latin typeface="+mj-lt"/>
              </a:rPr>
              <a:t>Both for protectors and attackers</a:t>
            </a: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9873" y="3810009"/>
            <a:ext cx="311573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+mj-lt"/>
              </a:rPr>
              <a:t>Assurance</a:t>
            </a:r>
          </a:p>
          <a:p>
            <a:pPr algn="ctr"/>
            <a:r>
              <a:rPr lang="en-US" dirty="0" smtClean="0">
                <a:latin typeface="+mj-lt"/>
              </a:rPr>
              <a:t>What confidence do we have in individual mechanisms?</a:t>
            </a:r>
            <a:endParaRPr lang="en-US" dirty="0">
              <a:latin typeface="+mj-lt"/>
            </a:endParaRPr>
          </a:p>
        </p:txBody>
      </p:sp>
      <p:cxnSp>
        <p:nvCxnSpPr>
          <p:cNvPr id="8" name="Straight Arrow Connector 7"/>
          <p:cNvCxnSpPr>
            <a:stCxn id="6" idx="1"/>
            <a:endCxn id="4" idx="3"/>
          </p:cNvCxnSpPr>
          <p:nvPr/>
        </p:nvCxnSpPr>
        <p:spPr bwMode="auto">
          <a:xfrm flipH="1" flipV="1">
            <a:off x="3759200" y="2308834"/>
            <a:ext cx="1202273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flipH="1" flipV="1">
            <a:off x="3776134" y="4594834"/>
            <a:ext cx="1083739" cy="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 bwMode="auto">
          <a:xfrm>
            <a:off x="2421467" y="3093664"/>
            <a:ext cx="50800" cy="6655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468534" y="3110597"/>
            <a:ext cx="50800" cy="6655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759202" y="3081867"/>
            <a:ext cx="1236131" cy="6663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776133" y="2980267"/>
            <a:ext cx="1049867" cy="8466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281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0"/>
            <a:ext cx="7772400" cy="952500"/>
          </a:xfrm>
        </p:spPr>
        <p:txBody>
          <a:bodyPr/>
          <a:lstStyle/>
          <a:p>
            <a:r>
              <a:rPr lang="en-US" dirty="0" smtClean="0"/>
              <a:t>Security Engineering view of public elections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4500" y="812800"/>
            <a:ext cx="38608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+mj-lt"/>
              </a:rPr>
              <a:t>Policy</a:t>
            </a:r>
          </a:p>
          <a:p>
            <a:r>
              <a:rPr lang="en-US" dirty="0" smtClean="0">
                <a:latin typeface="+mj-lt"/>
              </a:rPr>
              <a:t>Authorized Voters</a:t>
            </a:r>
          </a:p>
          <a:p>
            <a:r>
              <a:rPr lang="en-US" dirty="0" smtClean="0">
                <a:latin typeface="+mj-lt"/>
              </a:rPr>
              <a:t>Accurate/auditable count</a:t>
            </a:r>
          </a:p>
          <a:p>
            <a:r>
              <a:rPr lang="en-US" dirty="0" smtClean="0">
                <a:latin typeface="+mj-lt"/>
              </a:rPr>
              <a:t>Anonymous votes</a:t>
            </a:r>
          </a:p>
          <a:p>
            <a:r>
              <a:rPr lang="en-US" dirty="0" smtClean="0">
                <a:latin typeface="+mj-lt"/>
              </a:rPr>
              <a:t>No vote buying/coercion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1" y="3212048"/>
            <a:ext cx="375920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+mj-lt"/>
              </a:rPr>
              <a:t>Mechanism(s) (conventional)</a:t>
            </a:r>
          </a:p>
          <a:p>
            <a:r>
              <a:rPr lang="en-US" dirty="0" smtClean="0">
                <a:latin typeface="+mj-lt"/>
              </a:rPr>
              <a:t>Registration lists</a:t>
            </a:r>
          </a:p>
          <a:p>
            <a:r>
              <a:rPr lang="en-US" dirty="0" smtClean="0">
                <a:latin typeface="+mj-lt"/>
              </a:rPr>
              <a:t>Paper ballot</a:t>
            </a:r>
          </a:p>
          <a:p>
            <a:r>
              <a:rPr lang="en-US" dirty="0" smtClean="0">
                <a:latin typeface="+mj-lt"/>
              </a:rPr>
              <a:t>Voting booth</a:t>
            </a:r>
          </a:p>
          <a:p>
            <a:r>
              <a:rPr lang="en-US" dirty="0" smtClean="0">
                <a:latin typeface="+mj-lt"/>
              </a:rPr>
              <a:t>Sealed ballot boxes</a:t>
            </a:r>
          </a:p>
          <a:p>
            <a:r>
              <a:rPr lang="en-US" dirty="0" smtClean="0">
                <a:latin typeface="+mj-lt"/>
              </a:rPr>
              <a:t>2-party public counting</a:t>
            </a:r>
          </a:p>
          <a:p>
            <a:r>
              <a:rPr lang="en-US" dirty="0" smtClean="0">
                <a:latin typeface="+mj-lt"/>
              </a:rPr>
              <a:t>&lt;Alternative voting: early, absentee, mail-in&gt;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8973" y="838208"/>
            <a:ext cx="311573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+mj-lt"/>
              </a:rPr>
              <a:t>Incentives</a:t>
            </a:r>
          </a:p>
          <a:p>
            <a:r>
              <a:rPr lang="en-US" dirty="0" smtClean="0">
                <a:latin typeface="+mj-lt"/>
              </a:rPr>
              <a:t>Protectors: Assure policy upheld</a:t>
            </a:r>
          </a:p>
          <a:p>
            <a:r>
              <a:rPr lang="en-US" dirty="0" smtClean="0">
                <a:latin typeface="+mj-lt"/>
              </a:rPr>
              <a:t>Attackers: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j-lt"/>
              </a:rPr>
              <a:t>Control outcome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j-lt"/>
              </a:rPr>
              <a:t>Deny service 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165609"/>
            <a:ext cx="39751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+mj-lt"/>
              </a:rPr>
              <a:t>Assurance</a:t>
            </a:r>
          </a:p>
          <a:p>
            <a:r>
              <a:rPr lang="en-US" dirty="0" smtClean="0">
                <a:latin typeface="+mj-lt"/>
              </a:rPr>
              <a:t>What confidence do we have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n individual mechanisms?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j-lt"/>
              </a:rPr>
              <a:t>In overall results?</a:t>
            </a:r>
            <a:endParaRPr lang="en-US" sz="2000" dirty="0">
              <a:latin typeface="+mj-lt"/>
            </a:endParaRPr>
          </a:p>
        </p:txBody>
      </p:sp>
      <p:cxnSp>
        <p:nvCxnSpPr>
          <p:cNvPr id="8" name="Straight Arrow Connector 7"/>
          <p:cNvCxnSpPr>
            <a:stCxn id="6" idx="1"/>
            <a:endCxn id="4" idx="3"/>
          </p:cNvCxnSpPr>
          <p:nvPr/>
        </p:nvCxnSpPr>
        <p:spPr bwMode="auto">
          <a:xfrm flipH="1" flipV="1">
            <a:off x="4305300" y="1782296"/>
            <a:ext cx="973673" cy="3947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7" idx="1"/>
            <a:endCxn id="5" idx="3"/>
          </p:cNvCxnSpPr>
          <p:nvPr/>
        </p:nvCxnSpPr>
        <p:spPr bwMode="auto">
          <a:xfrm flipH="1" flipV="1">
            <a:off x="4267201" y="4920208"/>
            <a:ext cx="609599" cy="1533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 bwMode="auto">
          <a:xfrm>
            <a:off x="2374900" y="2751792"/>
            <a:ext cx="12701" cy="4602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 bwMode="auto">
          <a:xfrm>
            <a:off x="6836839" y="3515864"/>
            <a:ext cx="27511" cy="6497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4216400" y="3225800"/>
            <a:ext cx="1092200" cy="2921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279900" y="2730500"/>
            <a:ext cx="635000" cy="1536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2118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0"/>
            <a:ext cx="7772400" cy="1143000"/>
          </a:xfrm>
        </p:spPr>
        <p:txBody>
          <a:bodyPr/>
          <a:lstStyle/>
          <a:p>
            <a:r>
              <a:rPr lang="en-US" dirty="0" smtClean="0"/>
              <a:t>Security Engineering view of public elections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" y="1104900"/>
            <a:ext cx="38608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+mj-lt"/>
              </a:rPr>
              <a:t>Policy</a:t>
            </a:r>
          </a:p>
          <a:p>
            <a:r>
              <a:rPr lang="en-US" dirty="0" smtClean="0">
                <a:latin typeface="+mj-lt"/>
              </a:rPr>
              <a:t>Authorized Voters</a:t>
            </a:r>
          </a:p>
          <a:p>
            <a:r>
              <a:rPr lang="en-US" dirty="0" smtClean="0">
                <a:latin typeface="+mj-lt"/>
              </a:rPr>
              <a:t>Accurate/auditable count</a:t>
            </a:r>
          </a:p>
          <a:p>
            <a:r>
              <a:rPr lang="en-US" dirty="0" smtClean="0">
                <a:latin typeface="+mj-lt"/>
              </a:rPr>
              <a:t>Anonymous votes</a:t>
            </a:r>
          </a:p>
          <a:p>
            <a:r>
              <a:rPr lang="en-US" dirty="0" smtClean="0">
                <a:latin typeface="+mj-lt"/>
              </a:rPr>
              <a:t>No vote buying/coercion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233" y="3632200"/>
            <a:ext cx="3615267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+mj-lt"/>
              </a:rPr>
              <a:t>Mechanism(s) (Internet/Electronic)</a:t>
            </a:r>
          </a:p>
          <a:p>
            <a:r>
              <a:rPr lang="en-US" dirty="0" smtClean="0">
                <a:latin typeface="+mj-lt"/>
              </a:rPr>
              <a:t>Computerized Reg. Lists</a:t>
            </a:r>
          </a:p>
          <a:p>
            <a:r>
              <a:rPr lang="en-US" dirty="0" smtClean="0">
                <a:latin typeface="+mj-lt"/>
              </a:rPr>
              <a:t>Electronic ballot</a:t>
            </a:r>
          </a:p>
          <a:p>
            <a:r>
              <a:rPr lang="en-US" dirty="0" smtClean="0">
                <a:latin typeface="+mj-lt"/>
              </a:rPr>
              <a:t>Open computer </a:t>
            </a:r>
          </a:p>
          <a:p>
            <a:r>
              <a:rPr lang="en-US" dirty="0" smtClean="0">
                <a:latin typeface="+mj-lt"/>
              </a:rPr>
              <a:t>Database for counting</a:t>
            </a:r>
          </a:p>
          <a:p>
            <a:r>
              <a:rPr lang="en-US" dirty="0" smtClean="0">
                <a:latin typeface="+mj-lt"/>
              </a:rPr>
              <a:t>2-party administration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3573" y="1130308"/>
            <a:ext cx="311573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+mj-lt"/>
              </a:rPr>
              <a:t>Incentives</a:t>
            </a:r>
          </a:p>
          <a:p>
            <a:r>
              <a:rPr lang="en-US" dirty="0" smtClean="0">
                <a:latin typeface="+mj-lt"/>
              </a:rPr>
              <a:t>Protectors: Assure policy upheld</a:t>
            </a:r>
          </a:p>
          <a:p>
            <a:r>
              <a:rPr lang="en-US" dirty="0" smtClean="0">
                <a:latin typeface="+mj-lt"/>
              </a:rPr>
              <a:t>Attackers: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j-lt"/>
              </a:rPr>
              <a:t>Control outcome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j-lt"/>
              </a:rPr>
              <a:t>Deny service 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4600" y="4381509"/>
            <a:ext cx="39751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+mj-lt"/>
              </a:rPr>
              <a:t>Assurance</a:t>
            </a:r>
          </a:p>
          <a:p>
            <a:r>
              <a:rPr lang="en-US" dirty="0" smtClean="0">
                <a:latin typeface="+mj-lt"/>
              </a:rPr>
              <a:t>What confidence do we have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n individual mechanisms?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j-lt"/>
              </a:rPr>
              <a:t>In overall results?</a:t>
            </a:r>
            <a:endParaRPr lang="en-US" sz="2000" dirty="0">
              <a:latin typeface="+mj-lt"/>
            </a:endParaRPr>
          </a:p>
        </p:txBody>
      </p:sp>
      <p:cxnSp>
        <p:nvCxnSpPr>
          <p:cNvPr id="8" name="Straight Arrow Connector 7"/>
          <p:cNvCxnSpPr>
            <a:stCxn id="6" idx="1"/>
            <a:endCxn id="4" idx="3"/>
          </p:cNvCxnSpPr>
          <p:nvPr/>
        </p:nvCxnSpPr>
        <p:spPr bwMode="auto">
          <a:xfrm flipH="1" flipV="1">
            <a:off x="4356100" y="2074396"/>
            <a:ext cx="897473" cy="3947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7" idx="1"/>
            <a:endCxn id="5" idx="3"/>
          </p:cNvCxnSpPr>
          <p:nvPr/>
        </p:nvCxnSpPr>
        <p:spPr bwMode="auto">
          <a:xfrm flipH="1" flipV="1">
            <a:off x="4254500" y="4971028"/>
            <a:ext cx="800100" cy="3184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 bwMode="auto">
          <a:xfrm>
            <a:off x="2425700" y="3043892"/>
            <a:ext cx="21167" cy="5883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 bwMode="auto">
          <a:xfrm>
            <a:off x="6811439" y="3807964"/>
            <a:ext cx="230711" cy="5735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4191000" y="3683000"/>
            <a:ext cx="1079500" cy="88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318000" y="3009900"/>
            <a:ext cx="787400" cy="134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105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"/>
            <a:ext cx="7772400" cy="965200"/>
          </a:xfrm>
        </p:spPr>
        <p:txBody>
          <a:bodyPr/>
          <a:lstStyle/>
          <a:p>
            <a:r>
              <a:rPr lang="en-US" dirty="0" smtClean="0"/>
              <a:t>Cryptographic Methods Useful in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028700"/>
            <a:ext cx="7734300" cy="5384800"/>
          </a:xfrm>
        </p:spPr>
        <p:txBody>
          <a:bodyPr/>
          <a:lstStyle/>
          <a:p>
            <a:r>
              <a:rPr lang="en-US" sz="2400" dirty="0" smtClean="0"/>
              <a:t>Cryptographic Checksums</a:t>
            </a:r>
          </a:p>
          <a:p>
            <a:pPr lvl="1"/>
            <a:r>
              <a:rPr lang="en-US" sz="2400" dirty="0" smtClean="0"/>
              <a:t>To permit detection of changes to data (e.g., ballots, but also software components)</a:t>
            </a:r>
          </a:p>
          <a:p>
            <a:r>
              <a:rPr lang="en-US" sz="2400" dirty="0" smtClean="0"/>
              <a:t>Secret sharing</a:t>
            </a:r>
          </a:p>
          <a:p>
            <a:pPr lvl="1"/>
            <a:r>
              <a:rPr lang="en-US" sz="2400" dirty="0" smtClean="0"/>
              <a:t>To permit decryption keys to be split into pieces (like the pieces of a treasure map)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 err="1" smtClean="0"/>
              <a:t>k,n</a:t>
            </a:r>
            <a:r>
              <a:rPr lang="en-US" sz="2400" dirty="0" smtClean="0"/>
              <a:t>) threshold cryptography: n shares, k&lt;n needed to reconstruct key</a:t>
            </a:r>
          </a:p>
          <a:p>
            <a:pPr lvl="1"/>
            <a:r>
              <a:rPr lang="en-US" sz="2400" dirty="0" smtClean="0"/>
              <a:t>Think of a polynomial of degree n: need n points on the curve to reconstruct it </a:t>
            </a:r>
          </a:p>
          <a:p>
            <a:pPr lvl="2"/>
            <a:r>
              <a:rPr lang="en-US" sz="2400" dirty="0" smtClean="0"/>
              <a:t>Give each party a subs</a:t>
            </a:r>
          </a:p>
          <a:p>
            <a:r>
              <a:rPr lang="en-US" sz="2400" dirty="0" smtClean="0"/>
              <a:t>Secure Multiparty Computation</a:t>
            </a:r>
          </a:p>
          <a:p>
            <a:pPr lvl="1"/>
            <a:r>
              <a:rPr lang="en-US" sz="2400" dirty="0" smtClean="0"/>
              <a:t>Simple example (compute average weight)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0"/>
            <a:ext cx="7772400" cy="825500"/>
          </a:xfrm>
        </p:spPr>
        <p:txBody>
          <a:bodyPr/>
          <a:lstStyle/>
          <a:p>
            <a:r>
              <a:rPr lang="en-US" sz="2000" i="1" u="sng" dirty="0"/>
              <a:t>Public Policy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Some </a:t>
            </a:r>
            <a:r>
              <a:rPr lang="en-US" dirty="0" smtClean="0"/>
              <a:t>U.S. Election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698500"/>
            <a:ext cx="8648700" cy="5994400"/>
          </a:xfrm>
        </p:spPr>
        <p:txBody>
          <a:bodyPr/>
          <a:lstStyle/>
          <a:p>
            <a:r>
              <a:rPr lang="en-US" dirty="0" smtClean="0"/>
              <a:t>U.S. adoption of secret (“Australian”) ballot after 1884 Presidential election, requiring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Government printed ballot with all nominees, parties, issues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Distributed only at polling place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Marked in secret</a:t>
            </a:r>
          </a:p>
          <a:p>
            <a:r>
              <a:rPr lang="en-US" dirty="0" smtClean="0"/>
              <a:t>Note that mail-in ballots (and absentee ballots, depending) violate 2 &amp; 3, yet Washington and Oregon conduct all elections this way.</a:t>
            </a:r>
          </a:p>
          <a:p>
            <a:r>
              <a:rPr lang="en-US" dirty="0" smtClean="0"/>
              <a:t>U.S. election administration is generally local; elections are run by states, counties, precincts</a:t>
            </a:r>
          </a:p>
          <a:p>
            <a:r>
              <a:rPr lang="en-US" dirty="0" smtClean="0"/>
              <a:t>2000 election problems in Florida prompted Congress to pass Help America Vote Act (HAVA) of 2002 with aims</a:t>
            </a:r>
          </a:p>
          <a:p>
            <a:pPr lvl="1"/>
            <a:r>
              <a:rPr lang="en-US" dirty="0" smtClean="0"/>
              <a:t>Replace punch-card and lever voting machines</a:t>
            </a:r>
          </a:p>
          <a:p>
            <a:pPr lvl="1"/>
            <a:r>
              <a:rPr lang="en-US" dirty="0" smtClean="0"/>
              <a:t>Create the Election Assistance Commission</a:t>
            </a:r>
          </a:p>
          <a:p>
            <a:pPr lvl="1"/>
            <a:r>
              <a:rPr lang="en-US" dirty="0" smtClean="0"/>
              <a:t>Establish minimum election administration standards</a:t>
            </a:r>
          </a:p>
          <a:p>
            <a:r>
              <a:rPr lang="en-US" dirty="0" smtClean="0"/>
              <a:t>Funded with $3B appropriation for states to purchase new equipment satisfying </a:t>
            </a:r>
          </a:p>
          <a:p>
            <a:pPr lvl="1"/>
            <a:r>
              <a:rPr lang="en-US" dirty="0" smtClean="0"/>
              <a:t>Permit the voter to verify ballot selections</a:t>
            </a:r>
          </a:p>
          <a:p>
            <a:pPr lvl="1"/>
            <a:r>
              <a:rPr lang="en-US" dirty="0" smtClean="0"/>
              <a:t>Provide the voter the ability to change/correct ballot before casting</a:t>
            </a:r>
          </a:p>
          <a:p>
            <a:pPr lvl="1"/>
            <a:r>
              <a:rPr lang="en-US" dirty="0" smtClean="0"/>
              <a:t>Notify voter of any over-votes and permit corrections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052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54000"/>
            <a:ext cx="7772400" cy="1143000"/>
          </a:xfrm>
        </p:spPr>
        <p:txBody>
          <a:bodyPr/>
          <a:lstStyle/>
          <a:p>
            <a:r>
              <a:rPr lang="en-US" sz="2000" i="1" u="sng" dirty="0" smtClean="0"/>
              <a:t>Public Policy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HAVA consequences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536700"/>
            <a:ext cx="7772400" cy="4114800"/>
          </a:xfrm>
        </p:spPr>
        <p:txBody>
          <a:bodyPr/>
          <a:lstStyle/>
          <a:p>
            <a:r>
              <a:rPr lang="en-US" sz="2000" dirty="0" smtClean="0"/>
              <a:t>Boom in electronic voting equipment marketplace</a:t>
            </a:r>
          </a:p>
          <a:p>
            <a:pPr lvl="1"/>
            <a:r>
              <a:rPr lang="en-US" sz="2000" dirty="0" smtClean="0"/>
              <a:t>Funding bubble provoked one-shot products rather than long term stable development</a:t>
            </a:r>
          </a:p>
          <a:p>
            <a:pPr lvl="1"/>
            <a:r>
              <a:rPr lang="en-US" sz="2000" dirty="0" smtClean="0"/>
              <a:t>Decentralized purchasing (many states, municipalities) meant many inexperienced groups making decisions</a:t>
            </a:r>
          </a:p>
          <a:p>
            <a:r>
              <a:rPr lang="en-US" sz="2000" dirty="0" smtClean="0"/>
              <a:t>Systems put in place without adequate security vetting</a:t>
            </a:r>
          </a:p>
          <a:p>
            <a:r>
              <a:rPr lang="en-US" sz="2000" dirty="0" smtClean="0"/>
              <a:t>Various studies, initiatives, exposed vulnerabilities in these systems</a:t>
            </a:r>
          </a:p>
          <a:p>
            <a:r>
              <a:rPr lang="en-US" sz="2000" dirty="0" smtClean="0"/>
              <a:t>Some states now turning to paper-based systems (for auditability) with scanners (for checking valid ballots and counting)</a:t>
            </a:r>
          </a:p>
        </p:txBody>
      </p:sp>
    </p:spTree>
    <p:extLst>
      <p:ext uri="{BB962C8B-B14F-4D97-AF65-F5344CB8AC3E}">
        <p14:creationId xmlns:p14="http://schemas.microsoft.com/office/powerpoint/2010/main" val="294610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cs typeface="+mj-cs"/>
              </a:rPr>
              <a:t>Cybersecurity</a:t>
            </a:r>
            <a:r>
              <a:rPr lang="en-US" dirty="0">
                <a:cs typeface="+mj-cs"/>
              </a:rPr>
              <a:t> events from the past week of interest to future (or current) Presidents</a:t>
            </a:r>
            <a:r>
              <a:rPr lang="en-US" dirty="0" smtClean="0">
                <a:cs typeface="+mj-cs"/>
              </a:rPr>
              <a:t>: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0"/>
            <a:ext cx="8534400" cy="53594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cs typeface="+mn-cs"/>
              </a:rPr>
              <a:t>Utah Republican caucus used online voting yesterday</a:t>
            </a:r>
          </a:p>
          <a:p>
            <a:pPr lvl="1" indent="-342900">
              <a:defRPr/>
            </a:pPr>
            <a:r>
              <a:rPr lang="en-US" sz="2000" dirty="0" smtClean="0">
                <a:cs typeface="+mn-cs"/>
              </a:rPr>
              <a:t>“$</a:t>
            </a:r>
            <a:r>
              <a:rPr lang="en-US" sz="2000" dirty="0">
                <a:cs typeface="+mn-cs"/>
              </a:rPr>
              <a:t>80,000 contact to London-based </a:t>
            </a:r>
            <a:r>
              <a:rPr lang="en-US" sz="2000" dirty="0" err="1">
                <a:cs typeface="+mn-cs"/>
              </a:rPr>
              <a:t>SmartMatic</a:t>
            </a:r>
            <a:r>
              <a:rPr lang="en-US" sz="2000" dirty="0">
                <a:cs typeface="+mn-cs"/>
              </a:rPr>
              <a:t>, which has set up online voting in the small country of Estonia</a:t>
            </a:r>
            <a:r>
              <a:rPr lang="en-US" sz="2400" dirty="0">
                <a:cs typeface="+mn-cs"/>
              </a:rPr>
              <a:t>.” </a:t>
            </a:r>
            <a:endParaRPr lang="en-US" sz="2400" dirty="0" smtClean="0">
              <a:cs typeface="+mn-cs"/>
            </a:endParaRPr>
          </a:p>
          <a:p>
            <a:pPr lvl="1" indent="-342900">
              <a:defRPr/>
            </a:pPr>
            <a:r>
              <a:rPr lang="en-US" sz="2000" dirty="0" smtClean="0">
                <a:cs typeface="+mn-cs"/>
                <a:hlinkClick r:id="rId2"/>
              </a:rPr>
              <a:t>http</a:t>
            </a:r>
            <a:r>
              <a:rPr lang="en-US" sz="2000" dirty="0">
                <a:cs typeface="+mn-cs"/>
                <a:hlinkClick r:id="rId2"/>
              </a:rPr>
              <a:t>://www.smartmatic.com</a:t>
            </a:r>
            <a:r>
              <a:rPr lang="en-US" sz="2000" dirty="0" smtClean="0">
                <a:cs typeface="+mn-cs"/>
                <a:hlinkClick r:id="rId2"/>
              </a:rPr>
              <a:t>/</a:t>
            </a:r>
            <a:endParaRPr lang="en-US" sz="2000" dirty="0" smtClean="0">
              <a:cs typeface="+mn-cs"/>
            </a:endParaRPr>
          </a:p>
          <a:p>
            <a:pPr>
              <a:defRPr/>
            </a:pPr>
            <a:r>
              <a:rPr lang="en-US" sz="2400" dirty="0" smtClean="0">
                <a:cs typeface="+mn-cs"/>
              </a:rPr>
              <a:t>FBI backs off legal confrontation with Apple (for now)</a:t>
            </a:r>
          </a:p>
          <a:p>
            <a:pPr lvl="1" indent="-342900">
              <a:defRPr/>
            </a:pPr>
            <a:r>
              <a:rPr lang="en-US" sz="2000" dirty="0" smtClean="0">
                <a:cs typeface="+mn-cs"/>
              </a:rPr>
              <a:t>Maybe found another way in to the iPhone in question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Android “</a:t>
            </a:r>
            <a:r>
              <a:rPr lang="en-US" sz="2400" dirty="0" err="1" smtClean="0">
                <a:cs typeface="+mn-cs"/>
              </a:rPr>
              <a:t>Stagefright</a:t>
            </a:r>
            <a:r>
              <a:rPr lang="en-US" sz="2400" dirty="0" smtClean="0">
                <a:cs typeface="+mn-cs"/>
              </a:rPr>
              <a:t>” exploit announced, can defeat ASLR protections on devices with patch level prior to Oct 15, 2015; hardware-specific attack required</a:t>
            </a:r>
          </a:p>
          <a:p>
            <a:pPr lvl="1">
              <a:defRPr/>
            </a:pPr>
            <a:r>
              <a:rPr lang="en-US" sz="2400" dirty="0">
                <a:cs typeface="+mn-cs"/>
              </a:rPr>
              <a:t>Attack details here: </a:t>
            </a:r>
            <a:endParaRPr lang="en-US" sz="2400" dirty="0" smtClean="0">
              <a:cs typeface="+mn-cs"/>
            </a:endParaRPr>
          </a:p>
          <a:p>
            <a:pPr lvl="1">
              <a:defRPr/>
            </a:pPr>
            <a:r>
              <a:rPr lang="en-US" sz="2400" dirty="0" smtClean="0">
                <a:cs typeface="+mn-cs"/>
                <a:hlinkClick r:id="rId3"/>
              </a:rPr>
              <a:t>https</a:t>
            </a:r>
            <a:r>
              <a:rPr lang="en-US" sz="2400" dirty="0">
                <a:cs typeface="+mn-cs"/>
                <a:hlinkClick r:id="rId3"/>
              </a:rPr>
              <a:t>://www.exploit-db.com/docs/39527.</a:t>
            </a:r>
            <a:r>
              <a:rPr lang="en-US" sz="2400" dirty="0" smtClean="0">
                <a:cs typeface="+mn-cs"/>
                <a:hlinkClick r:id="rId3"/>
              </a:rPr>
              <a:t>pdf</a:t>
            </a:r>
            <a:r>
              <a:rPr lang="en-US" sz="2400" dirty="0" smtClean="0"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Lithuanian </a:t>
            </a:r>
            <a:r>
              <a:rPr lang="en-US" sz="2400" dirty="0">
                <a:cs typeface="+mn-cs"/>
              </a:rPr>
              <a:t>“elves” counter apparently mercenary pro-Russian trolls on social websites</a:t>
            </a:r>
          </a:p>
          <a:p>
            <a:pPr lvl="2">
              <a:defRPr/>
            </a:pPr>
            <a:endParaRPr lang="en-US" sz="2400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cs typeface="+mn-cs"/>
              </a:rPr>
              <a:t>Coming up: … ?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7578725" y="-487363"/>
            <a:ext cx="3175" cy="47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073900" cy="1143000"/>
          </a:xfrm>
        </p:spPr>
        <p:txBody>
          <a:bodyPr/>
          <a:lstStyle/>
          <a:p>
            <a:r>
              <a:rPr lang="en-US" dirty="0" smtClean="0"/>
              <a:t>(Potential) Roles for Cryptography in Voting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823200" cy="4483100"/>
          </a:xfrm>
        </p:spPr>
        <p:txBody>
          <a:bodyPr/>
          <a:lstStyle/>
          <a:p>
            <a:r>
              <a:rPr lang="en-US" sz="2400" dirty="0" smtClean="0"/>
              <a:t>Encryption</a:t>
            </a:r>
          </a:p>
          <a:p>
            <a:pPr lvl="1"/>
            <a:r>
              <a:rPr lang="en-US" sz="2400" dirty="0" smtClean="0"/>
              <a:t>Secrecy </a:t>
            </a:r>
            <a:r>
              <a:rPr lang="en-US" sz="2400" dirty="0"/>
              <a:t>of </a:t>
            </a:r>
            <a:r>
              <a:rPr lang="en-US" sz="2400" dirty="0" smtClean="0"/>
              <a:t>ballot</a:t>
            </a:r>
          </a:p>
          <a:p>
            <a:r>
              <a:rPr lang="en-US" sz="2400" dirty="0" smtClean="0"/>
              <a:t>Digital signatures</a:t>
            </a:r>
          </a:p>
          <a:p>
            <a:pPr lvl="1"/>
            <a:r>
              <a:rPr lang="en-US" sz="2400" dirty="0" smtClean="0"/>
              <a:t>Integrity of ballot</a:t>
            </a:r>
          </a:p>
          <a:p>
            <a:r>
              <a:rPr lang="en-US" sz="2400" dirty="0"/>
              <a:t>Secret </a:t>
            </a:r>
            <a:r>
              <a:rPr lang="en-US" sz="2400" dirty="0" smtClean="0"/>
              <a:t>sharing</a:t>
            </a:r>
          </a:p>
          <a:p>
            <a:pPr lvl="1"/>
            <a:r>
              <a:rPr lang="en-US" sz="2400" dirty="0" smtClean="0"/>
              <a:t>Enforce “2-man rules”</a:t>
            </a:r>
            <a:endParaRPr lang="en-US" sz="2400" dirty="0"/>
          </a:p>
          <a:p>
            <a:r>
              <a:rPr lang="en-US" sz="2400" dirty="0" smtClean="0"/>
              <a:t>Vote verification</a:t>
            </a:r>
          </a:p>
          <a:p>
            <a:pPr lvl="1"/>
            <a:r>
              <a:rPr lang="en-US" sz="2400" dirty="0" smtClean="0"/>
              <a:t>Schemes for voter to verify that vote is counted</a:t>
            </a:r>
          </a:p>
        </p:txBody>
      </p:sp>
    </p:spTree>
    <p:extLst>
      <p:ext uri="{BB962C8B-B14F-4D97-AF65-F5344CB8AC3E}">
        <p14:creationId xmlns:p14="http://schemas.microsoft.com/office/powerpoint/2010/main" val="139545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u="sng" dirty="0"/>
              <a:t>Public Policy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smtClean="0"/>
              <a:t>Alternative Voting 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Early Voting</a:t>
            </a:r>
          </a:p>
          <a:p>
            <a:r>
              <a:rPr lang="en-US" sz="2800" dirty="0" smtClean="0"/>
              <a:t>Absentee Voting</a:t>
            </a:r>
          </a:p>
          <a:p>
            <a:r>
              <a:rPr lang="en-US" sz="2800" dirty="0" smtClean="0"/>
              <a:t>Mail Voting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892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Access Control in Voting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Roles: </a:t>
            </a:r>
          </a:p>
          <a:p>
            <a:pPr lvl="1"/>
            <a:r>
              <a:rPr lang="en-US" sz="2800" dirty="0" smtClean="0"/>
              <a:t>Voter</a:t>
            </a:r>
          </a:p>
          <a:p>
            <a:pPr lvl="1"/>
            <a:r>
              <a:rPr lang="en-US" sz="2800" dirty="0" smtClean="0"/>
              <a:t>Identification/authentication</a:t>
            </a:r>
          </a:p>
          <a:p>
            <a:pPr lvl="1"/>
            <a:r>
              <a:rPr lang="en-US" sz="2800" dirty="0" smtClean="0"/>
              <a:t>Registration </a:t>
            </a:r>
            <a:r>
              <a:rPr lang="en-US" sz="2800" dirty="0"/>
              <a:t>checker</a:t>
            </a:r>
          </a:p>
          <a:p>
            <a:pPr lvl="1"/>
            <a:r>
              <a:rPr lang="en-US" sz="2800" dirty="0" smtClean="0"/>
              <a:t>Election judge/administrator</a:t>
            </a:r>
          </a:p>
          <a:p>
            <a:pPr lvl="1"/>
            <a:r>
              <a:rPr lang="en-US" sz="2800" dirty="0" smtClean="0"/>
              <a:t>Vote tallying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657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00"/>
            <a:ext cx="7797800" cy="1143000"/>
          </a:xfrm>
        </p:spPr>
        <p:txBody>
          <a:bodyPr/>
          <a:lstStyle/>
          <a:p>
            <a:r>
              <a:rPr lang="en-US" dirty="0" smtClean="0"/>
              <a:t>How would you manipulate / defraud such a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What does the security/integrity of the system depend upon?</a:t>
            </a:r>
          </a:p>
          <a:p>
            <a:r>
              <a:rPr lang="en-US" sz="2400" dirty="0" smtClean="0"/>
              <a:t>Software </a:t>
            </a:r>
          </a:p>
          <a:p>
            <a:r>
              <a:rPr lang="en-US" sz="2400" dirty="0" smtClean="0"/>
              <a:t>Hardware</a:t>
            </a:r>
          </a:p>
          <a:p>
            <a:r>
              <a:rPr lang="en-US" sz="2400" dirty="0" smtClean="0"/>
              <a:t>Procedures</a:t>
            </a:r>
          </a:p>
        </p:txBody>
      </p:sp>
    </p:spTree>
    <p:extLst>
      <p:ext uri="{BB962C8B-B14F-4D97-AF65-F5344CB8AC3E}">
        <p14:creationId xmlns:p14="http://schemas.microsoft.com/office/powerpoint/2010/main" val="149819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Backup/Callout slides follow</a:t>
            </a:r>
            <a:endParaRPr lang="en-US" dirty="0"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5100"/>
            <a:ext cx="7772400" cy="406400"/>
          </a:xfrm>
        </p:spPr>
        <p:txBody>
          <a:bodyPr/>
          <a:lstStyle/>
          <a:p>
            <a:r>
              <a:rPr lang="en-US" dirty="0" smtClean="0"/>
              <a:t>Find Draft legislation</a:t>
            </a:r>
            <a:endParaRPr lang="en-US" dirty="0"/>
          </a:p>
        </p:txBody>
      </p:sp>
      <p:pic>
        <p:nvPicPr>
          <p:cNvPr id="3" name="Picture 2" descr="Screen Shot 2015-03-19 at 4.5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41057"/>
            <a:ext cx="8909926" cy="5316843"/>
          </a:xfrm>
          <a:prstGeom prst="rect">
            <a:avLst/>
          </a:prstGeom>
        </p:spPr>
      </p:pic>
      <p:sp>
        <p:nvSpPr>
          <p:cNvPr id="4" name="Action Button: Back or Previous 3">
            <a:hlinkClick r:id="" action="ppaction://hlinkshowjump?jump=lastslideviewed" highlightClick="1"/>
          </p:cNvPr>
          <p:cNvSpPr/>
          <p:nvPr/>
        </p:nvSpPr>
        <p:spPr bwMode="auto">
          <a:xfrm>
            <a:off x="8369300" y="6121400"/>
            <a:ext cx="647700" cy="457200"/>
          </a:xfrm>
          <a:prstGeom prst="actionButtonBackPrevio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8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in Venice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4501" y="3136900"/>
            <a:ext cx="3073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Secret denunciations against anyone who will conceal favors and services or will collude to hide the true revenue from them.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10000" y="546100"/>
            <a:ext cx="4965700" cy="4711700"/>
            <a:chOff x="3429000" y="1066800"/>
            <a:chExt cx="4965700" cy="47117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0925" y="1066800"/>
              <a:ext cx="3533775" cy="4711700"/>
            </a:xfrm>
            <a:prstGeom prst="rect">
              <a:avLst/>
            </a:prstGeom>
          </p:spPr>
        </p:pic>
        <p:sp>
          <p:nvSpPr>
            <p:cNvPr id="8" name="Left Arrow Callout 7"/>
            <p:cNvSpPr/>
            <p:nvPr/>
          </p:nvSpPr>
          <p:spPr bwMode="auto">
            <a:xfrm>
              <a:off x="3429000" y="3695700"/>
              <a:ext cx="4927600" cy="2032000"/>
            </a:xfrm>
            <a:prstGeom prst="leftArrowCallout">
              <a:avLst>
                <a:gd name="adj1" fmla="val 26250"/>
                <a:gd name="adj2" fmla="val 23125"/>
                <a:gd name="adj3" fmla="val 24375"/>
                <a:gd name="adj4" fmla="val 70417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1" y="1957615"/>
            <a:ext cx="508000" cy="315686"/>
          </a:xfrm>
          <a:prstGeom prst="rect">
            <a:avLst/>
          </a:prstGeom>
        </p:spPr>
      </p:pic>
      <p:sp>
        <p:nvSpPr>
          <p:cNvPr id="12" name="Action Button: Back or Previous 11">
            <a:hlinkClick r:id="" action="ppaction://hlinkshowjump?jump=lastslideviewed" highlightClick="1"/>
          </p:cNvPr>
          <p:cNvSpPr/>
          <p:nvPr/>
        </p:nvSpPr>
        <p:spPr bwMode="auto">
          <a:xfrm>
            <a:off x="7353300" y="5740400"/>
            <a:ext cx="584200" cy="520700"/>
          </a:xfrm>
          <a:prstGeom prst="actionButtonBackPrevio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7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39 0.00463 C 0.07327 -0.01759 0.10208 -0.02732 0.12917 -0.03241 C 0.13767 -0.03634 0.14514 -0.0382 0.15417 -0.03982 C 0.16858 -0.0463 0.15955 -0.04329 0.18195 -0.04537 C 0.19045 -0.04769 0.19844 -0.05232 0.20695 -0.05463 C 0.21684 -0.05764 0.22726 -0.05833 0.2375 -0.06019 C 0.33698 -0.05857 0.31354 -0.06111 0.36528 -0.05463 C 0.37136 -0.05301 0.38125 -0.05046 0.3875 -0.04722 C 0.38941 -0.0463 0.39097 -0.04421 0.39306 -0.04352 C 0.40156 -0.04144 0.41059 -0.04167 0.41945 -0.03982 C 0.42899 -0.03796 0.43524 -0.03565 0.44583 -0.03426 C 0.44948 -0.0331 0.45313 -0.03195 0.45695 -0.03056 C 0.45868 -0.03009 0.46233 -0.0287 0.46233 -0.0287 C 0.47604 -0.01505 0.49028 -0.00556 0.50556 0.00463 C 0.5092 0.00694 0.51354 0.01296 0.51667 0.01574 C 0.51823 0.01713 0.52049 0.01759 0.52222 0.01944 C 0.52431 0.02153 0.52552 0.02454 0.52778 0.02685 C 0.53125 0.03032 0.53889 0.03611 0.53889 0.03611 C 0.5434 0.04514 0.54983 0.04699 0.55556 0.05463 C 0.5599 0.06042 0.55764 0.06018 0.56111 0.06018 " pathEditMode="relative" ptsTypes="ffffffffffffff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0"/>
            <a:ext cx="4241800" cy="1143000"/>
          </a:xfrm>
        </p:spPr>
        <p:txBody>
          <a:bodyPr/>
          <a:lstStyle/>
          <a:p>
            <a:r>
              <a:rPr lang="en-US" dirty="0" smtClean="0"/>
              <a:t>Federalist Papers, 1787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711200"/>
            <a:ext cx="3416300" cy="5264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" y="1079500"/>
            <a:ext cx="3365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Alexander Hamilton, James Madison, </a:t>
            </a:r>
            <a:r>
              <a:rPr lang="en-US" dirty="0">
                <a:latin typeface="+mj-lt"/>
              </a:rPr>
              <a:t>John </a:t>
            </a:r>
            <a:r>
              <a:rPr lang="en-US" dirty="0" smtClean="0">
                <a:latin typeface="+mj-lt"/>
              </a:rPr>
              <a:t>Jay wrote under the pseudonym “</a:t>
            </a:r>
            <a:r>
              <a:rPr lang="en-US" dirty="0" err="1" smtClean="0">
                <a:latin typeface="+mj-lt"/>
              </a:rPr>
              <a:t>Publius</a:t>
            </a:r>
            <a:r>
              <a:rPr lang="en-US" dirty="0" smtClean="0">
                <a:latin typeface="+mj-lt"/>
              </a:rPr>
              <a:t>” arguments in favor of adopting the Constitution</a:t>
            </a:r>
            <a:endParaRPr lang="en-US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324" y="749300"/>
            <a:ext cx="3518366" cy="551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800" y="3975100"/>
            <a:ext cx="3365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“Federal Farmer” published the same year with opposing arguments; authorship still uncertain</a:t>
            </a:r>
            <a:endParaRPr lang="en-US" dirty="0">
              <a:latin typeface="+mj-lt"/>
            </a:endParaRPr>
          </a:p>
        </p:txBody>
      </p:sp>
      <p:sp>
        <p:nvSpPr>
          <p:cNvPr id="3" name="Action Button: Back or Previous 2">
            <a:hlinkClick r:id="" action="ppaction://hlinkshowjump?jump=lastslideviewed" highlightClick="1"/>
          </p:cNvPr>
          <p:cNvSpPr/>
          <p:nvPr/>
        </p:nvSpPr>
        <p:spPr bwMode="auto">
          <a:xfrm>
            <a:off x="8089900" y="6311900"/>
            <a:ext cx="838200" cy="546100"/>
          </a:xfrm>
          <a:prstGeom prst="actionButtonBackPrevio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8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34" y="304800"/>
            <a:ext cx="7772400" cy="711200"/>
          </a:xfrm>
        </p:spPr>
        <p:txBody>
          <a:bodyPr/>
          <a:lstStyle/>
          <a:p>
            <a:r>
              <a:rPr lang="en-US" dirty="0" smtClean="0"/>
              <a:t>Accountability and 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99" y="1473201"/>
            <a:ext cx="7772400" cy="3657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Accountability: </a:t>
            </a:r>
          </a:p>
          <a:p>
            <a:r>
              <a:rPr lang="en-US" dirty="0" smtClean="0"/>
              <a:t>Ability to be called to account, take responsibility</a:t>
            </a:r>
          </a:p>
          <a:p>
            <a:r>
              <a:rPr lang="en-US" dirty="0" smtClean="0"/>
              <a:t>Butler Lampson’s definition re spam</a:t>
            </a:r>
          </a:p>
          <a:p>
            <a:r>
              <a:rPr lang="en-US" dirty="0" smtClean="0"/>
              <a:t>Forensics as a form of accountability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Anonymity</a:t>
            </a:r>
          </a:p>
          <a:p>
            <a:pPr indent="-285750"/>
            <a:r>
              <a:rPr lang="en-US" dirty="0" smtClean="0"/>
              <a:t>Ability not to be identified with some action</a:t>
            </a:r>
          </a:p>
          <a:p>
            <a:pPr indent="-285750"/>
            <a:r>
              <a:rPr lang="en-US" dirty="0" err="1" smtClean="0"/>
              <a:t>Pseudonymity</a:t>
            </a:r>
            <a:r>
              <a:rPr lang="en-US" dirty="0" smtClean="0"/>
              <a:t> (Federalist papers, e.g.)</a:t>
            </a:r>
          </a:p>
          <a:p>
            <a:pPr indent="-285750"/>
            <a:r>
              <a:rPr lang="en-US" dirty="0" smtClean="0"/>
              <a:t>Participation in experimental trials</a:t>
            </a:r>
          </a:p>
          <a:p>
            <a:pPr indent="-285750"/>
            <a:r>
              <a:rPr lang="en-US" dirty="0" smtClean="0"/>
              <a:t>Re-identification</a:t>
            </a:r>
          </a:p>
          <a:p>
            <a:pPr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7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0200"/>
            <a:ext cx="7772400" cy="1143000"/>
          </a:xfrm>
        </p:spPr>
        <p:txBody>
          <a:bodyPr/>
          <a:lstStyle/>
          <a:p>
            <a:r>
              <a:rPr lang="en-US" dirty="0" smtClean="0"/>
              <a:t>A brief personal history of Onion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53065"/>
            <a:ext cx="7814733" cy="5410202"/>
          </a:xfrm>
        </p:spPr>
        <p:txBody>
          <a:bodyPr/>
          <a:lstStyle/>
          <a:p>
            <a:r>
              <a:rPr lang="en-US" dirty="0" smtClean="0"/>
              <a:t>Original goal: provide a way for Navy to use the Internet for communications without being vulnerable to traffic analysis</a:t>
            </a:r>
          </a:p>
          <a:p>
            <a:r>
              <a:rPr lang="en-US" dirty="0" smtClean="0"/>
              <a:t>Idea: create an overlay network – a network that is layered on top of the Internet</a:t>
            </a:r>
          </a:p>
          <a:p>
            <a:r>
              <a:rPr lang="en-US" dirty="0" smtClean="0"/>
              <a:t>Break data into uniform chunks, super-encrypt it, and ship it around this overlay network, changing its encryption at each node so that </a:t>
            </a:r>
          </a:p>
          <a:p>
            <a:pPr lvl="1"/>
            <a:r>
              <a:rPr lang="en-US" dirty="0" smtClean="0"/>
              <a:t>packets coming into a node can’t be correlated with packets leaving that node later on</a:t>
            </a:r>
          </a:p>
          <a:p>
            <a:pPr lvl="1"/>
            <a:r>
              <a:rPr lang="en-US" dirty="0" smtClean="0"/>
              <a:t>The destination of the packet is only known to the initiating node and the final recipient</a:t>
            </a:r>
          </a:p>
          <a:p>
            <a:pPr lvl="1"/>
            <a:r>
              <a:rPr lang="en-US" dirty="0" smtClean="0"/>
              <a:t>Other traffic obscures the Navy’s traffic</a:t>
            </a:r>
          </a:p>
          <a:p>
            <a:r>
              <a:rPr lang="en-US" dirty="0" smtClean="0"/>
              <a:t>Data only in the clear when it reaches destination host</a:t>
            </a:r>
          </a:p>
          <a:p>
            <a:r>
              <a:rPr lang="en-US" dirty="0" smtClean="0"/>
              <a:t>Weakness: the fact that web browsing needs to happen in real time means that some kinds of timing attacks are hard to avoid entirely</a:t>
            </a:r>
          </a:p>
          <a:p>
            <a:r>
              <a:rPr lang="en-US" dirty="0" smtClean="0"/>
              <a:t>Nevertheless, this is about as good as it gets today for providing anonymous communication on the Internet</a:t>
            </a:r>
            <a:endParaRPr lang="en-US" dirty="0"/>
          </a:p>
          <a:p>
            <a:pPr lvl="1"/>
            <a:r>
              <a:rPr lang="en-US" dirty="0" smtClean="0"/>
              <a:t>And there are two sides to that, as with many things</a:t>
            </a:r>
          </a:p>
        </p:txBody>
      </p:sp>
    </p:spTree>
    <p:extLst>
      <p:ext uri="{BB962C8B-B14F-4D97-AF65-F5344CB8AC3E}">
        <p14:creationId xmlns:p14="http://schemas.microsoft.com/office/powerpoint/2010/main" val="67832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75" y="1282618"/>
            <a:ext cx="8601325" cy="541028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1. Accountability: being able to hold someone responsible for an action. </a:t>
            </a:r>
          </a:p>
          <a:p>
            <a:pPr marL="400050" lvl="1" indent="0">
              <a:buNone/>
            </a:pPr>
            <a:r>
              <a:rPr lang="en-US" sz="2000" dirty="0" smtClean="0"/>
              <a:t>Why it’s important:</a:t>
            </a:r>
          </a:p>
          <a:p>
            <a:pPr marL="685800" lvl="1"/>
            <a:r>
              <a:rPr lang="en-US" sz="2000" dirty="0" smtClean="0"/>
              <a:t>can provide incentives for corrective actions that otherwise won’t exist </a:t>
            </a:r>
          </a:p>
          <a:p>
            <a:pPr marL="400050" lvl="1" indent="0">
              <a:buNone/>
            </a:pPr>
            <a:r>
              <a:rPr lang="en-US" sz="2000" dirty="0" smtClean="0"/>
              <a:t>When you may not require it</a:t>
            </a:r>
          </a:p>
          <a:p>
            <a:pPr marL="0" indent="0">
              <a:buNone/>
            </a:pPr>
            <a:r>
              <a:rPr lang="en-US" sz="2000" dirty="0" smtClean="0"/>
              <a:t>2. Fundamental technical issues, trusted path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3. </a:t>
            </a:r>
            <a:r>
              <a:rPr lang="en-US" sz="2000" dirty="0"/>
              <a:t>Identification: a claim of who you are: </a:t>
            </a:r>
            <a:r>
              <a:rPr lang="en-US" sz="2000" dirty="0" err="1"/>
              <a:t>userID</a:t>
            </a:r>
            <a:r>
              <a:rPr lang="en-US" sz="2000" dirty="0"/>
              <a:t>, token?</a:t>
            </a:r>
          </a:p>
          <a:p>
            <a:pPr marL="400050" lvl="1" indent="0">
              <a:buNone/>
            </a:pPr>
            <a:r>
              <a:rPr lang="en-US" sz="2000" dirty="0"/>
              <a:t>Identity for a context</a:t>
            </a:r>
          </a:p>
          <a:p>
            <a:pPr marL="0" indent="0">
              <a:buNone/>
            </a:pPr>
            <a:r>
              <a:rPr lang="en-US" sz="2000" dirty="0" smtClean="0"/>
              <a:t>4. </a:t>
            </a:r>
            <a:r>
              <a:rPr lang="en-US" sz="2000" dirty="0"/>
              <a:t>Authentication: verification of the claim. </a:t>
            </a:r>
          </a:p>
          <a:p>
            <a:pPr marL="0" indent="0">
              <a:buNone/>
            </a:pPr>
            <a:r>
              <a:rPr lang="en-US" sz="2000" dirty="0" smtClean="0"/>
              <a:t>5. </a:t>
            </a:r>
            <a:r>
              <a:rPr lang="en-US" sz="2000" dirty="0"/>
              <a:t>Authorization: decision to allow entity to perform some restricted </a:t>
            </a:r>
            <a:r>
              <a:rPr lang="en-US" sz="2000" dirty="0" smtClean="0"/>
              <a:t>function</a:t>
            </a:r>
          </a:p>
          <a:p>
            <a:pPr marL="0" indent="0">
              <a:buNone/>
            </a:pPr>
            <a:r>
              <a:rPr lang="en-US" sz="2000" dirty="0" smtClean="0"/>
              <a:t>6. </a:t>
            </a:r>
            <a:r>
              <a:rPr lang="en-US" sz="2000" dirty="0"/>
              <a:t>Forensics: </a:t>
            </a:r>
            <a:r>
              <a:rPr lang="en-US" sz="2000" dirty="0" smtClean="0"/>
              <a:t>providing accountability after the fact</a:t>
            </a:r>
          </a:p>
          <a:p>
            <a:pPr marL="0" indent="0">
              <a:buNone/>
            </a:pPr>
            <a:r>
              <a:rPr lang="en-US" sz="2000" dirty="0" smtClean="0"/>
              <a:t>7. What are the requirements for voting systems for public elections with secret ballots?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9958" y="179990"/>
            <a:ext cx="8227357" cy="96508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u="sng" dirty="0" smtClean="0">
                <a:cs typeface="+mj-cs"/>
              </a:rPr>
              <a:t>The lecture on one slide</a:t>
            </a: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dirty="0"/>
              <a:t>How can individuals be associated with actions in a </a:t>
            </a:r>
            <a:r>
              <a:rPr lang="en-US" dirty="0" smtClean="0"/>
              <a:t>computer? </a:t>
            </a:r>
            <a:endParaRPr lang="en-US" dirty="0"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371600" y="168275"/>
            <a:ext cx="43942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>
              <a:spcAft>
                <a:spcPct val="0"/>
              </a:spcAft>
            </a:pPr>
            <a:r>
              <a:rPr lang="en-US" sz="3200" b="1" i="1" dirty="0">
                <a:solidFill>
                  <a:schemeClr val="tx2"/>
                </a:solidFill>
                <a:latin typeface="Book Antiqua" charset="0"/>
              </a:rPr>
              <a:t>Connection Setup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2588" y="4672013"/>
            <a:ext cx="8583612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"/>
            </a:pPr>
            <a:r>
              <a:rPr lang="en-US" sz="2000" b="1">
                <a:latin typeface="Book Antiqua" charset="0"/>
              </a:rPr>
              <a:t>The initial proxy knows the Onion Routing network topology, selects a route, and generates the onion</a:t>
            </a:r>
          </a:p>
          <a:p>
            <a:pPr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"/>
            </a:pPr>
            <a:r>
              <a:rPr lang="en-US" sz="2000" b="1">
                <a:latin typeface="Book Antiqua" charset="0"/>
              </a:rPr>
              <a:t>Each layer of the onion identifies the next hop in the route and contains the cryptographic keys to be used at that node.</a:t>
            </a:r>
          </a:p>
        </p:txBody>
      </p:sp>
      <p:graphicFrame>
        <p:nvGraphicFramePr>
          <p:cNvPr id="21508" name="Object 4"/>
          <p:cNvGraphicFramePr>
            <a:graphicFrameLocks/>
          </p:cNvGraphicFramePr>
          <p:nvPr/>
        </p:nvGraphicFramePr>
        <p:xfrm>
          <a:off x="2489200" y="1519238"/>
          <a:ext cx="5586413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Microsoft ClipArt Gallery" r:id="rId3" imgW="5753100" imgH="3213100" progId="MS_ClipArt_Gallery">
                  <p:embed/>
                </p:oleObj>
              </mc:Choice>
              <mc:Fallback>
                <p:oleObj name="Microsoft ClipArt Gallery" r:id="rId3" imgW="5753100" imgH="32131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519238"/>
                        <a:ext cx="5586413" cy="269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/>
          </p:cNvGraphicFramePr>
          <p:nvPr/>
        </p:nvGraphicFramePr>
        <p:xfrm>
          <a:off x="361950" y="1577975"/>
          <a:ext cx="2214563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Microsoft ClipArt Gallery" r:id="rId5" imgW="6680200" imgH="3898900" progId="MS_ClipArt_Gallery">
                  <p:embed/>
                </p:oleObj>
              </mc:Choice>
              <mc:Fallback>
                <p:oleObj name="Microsoft ClipArt Gallery" r:id="rId5" imgW="6680200" imgH="38989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577975"/>
                        <a:ext cx="2214563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/>
          </p:cNvGraphicFramePr>
          <p:nvPr/>
        </p:nvGraphicFramePr>
        <p:xfrm>
          <a:off x="542925" y="1854200"/>
          <a:ext cx="12017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Microsoft ClipArt Gallery" r:id="rId7" imgW="6070600" imgH="4711700" progId="MS_ClipArt_Gallery">
                  <p:embed/>
                </p:oleObj>
              </mc:Choice>
              <mc:Fallback>
                <p:oleObj name="Microsoft ClipArt Gallery" r:id="rId7" imgW="6070600" imgH="47117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1854200"/>
                        <a:ext cx="1201738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/>
          </p:cNvGraphicFramePr>
          <p:nvPr/>
        </p:nvGraphicFramePr>
        <p:xfrm>
          <a:off x="8021638" y="1644650"/>
          <a:ext cx="66675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Microsoft ClipArt Gallery" r:id="rId9" imgW="1358900" imgH="3581400" progId="MS_ClipArt_Gallery">
                  <p:embed/>
                </p:oleObj>
              </mc:Choice>
              <mc:Fallback>
                <p:oleObj name="Microsoft ClipArt Gallery" r:id="rId9" imgW="1358900" imgH="35814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1638" y="1644650"/>
                        <a:ext cx="66675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Arc 8"/>
          <p:cNvSpPr>
            <a:spLocks/>
          </p:cNvSpPr>
          <p:nvPr/>
        </p:nvSpPr>
        <p:spPr bwMode="auto">
          <a:xfrm rot="10800000">
            <a:off x="1508125" y="2505075"/>
            <a:ext cx="620713" cy="657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976688" y="2292350"/>
            <a:ext cx="525462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5614988" y="2271713"/>
            <a:ext cx="461962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Arc 11"/>
          <p:cNvSpPr>
            <a:spLocks/>
          </p:cNvSpPr>
          <p:nvPr/>
        </p:nvSpPr>
        <p:spPr bwMode="auto">
          <a:xfrm rot="10800000">
            <a:off x="7151688" y="2465388"/>
            <a:ext cx="928687" cy="684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3030538" y="2478088"/>
            <a:ext cx="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144713" y="3095625"/>
            <a:ext cx="1101725" cy="37465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149475" y="3367088"/>
            <a:ext cx="1092200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2805113" y="3394075"/>
            <a:ext cx="260350" cy="74613"/>
            <a:chOff x="1767" y="2138"/>
            <a:chExt cx="164" cy="47"/>
          </a:xfrm>
        </p:grpSpPr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1767" y="2138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1822" y="2138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1875" y="2138"/>
              <a:ext cx="8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1925" y="2138"/>
              <a:ext cx="6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2290763" y="3078163"/>
            <a:ext cx="6350" cy="904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2859088" y="2063750"/>
            <a:ext cx="1101725" cy="374650"/>
          </a:xfrm>
          <a:prstGeom prst="rect">
            <a:avLst/>
          </a:prstGeom>
          <a:solidFill>
            <a:srgbClr val="79001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863850" y="2335213"/>
            <a:ext cx="1092200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31" name="Group 27"/>
          <p:cNvGrpSpPr>
            <a:grpSpLocks/>
          </p:cNvGrpSpPr>
          <p:nvPr/>
        </p:nvGrpSpPr>
        <p:grpSpPr bwMode="auto">
          <a:xfrm>
            <a:off x="3519488" y="2362200"/>
            <a:ext cx="260350" cy="74613"/>
            <a:chOff x="2217" y="1488"/>
            <a:chExt cx="164" cy="47"/>
          </a:xfrm>
        </p:grpSpPr>
        <p:sp>
          <p:nvSpPr>
            <p:cNvPr id="21527" name="Rectangle 23"/>
            <p:cNvSpPr>
              <a:spLocks noChangeArrowheads="1"/>
            </p:cNvSpPr>
            <p:nvPr/>
          </p:nvSpPr>
          <p:spPr bwMode="auto">
            <a:xfrm>
              <a:off x="2217" y="1488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2272" y="1488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2325" y="1488"/>
              <a:ext cx="8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2375" y="1488"/>
              <a:ext cx="6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3005138" y="2046288"/>
            <a:ext cx="6350" cy="904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6105525" y="2057400"/>
            <a:ext cx="1101725" cy="3746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6110288" y="2328863"/>
            <a:ext cx="1092200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39" name="Group 35"/>
          <p:cNvGrpSpPr>
            <a:grpSpLocks/>
          </p:cNvGrpSpPr>
          <p:nvPr/>
        </p:nvGrpSpPr>
        <p:grpSpPr bwMode="auto">
          <a:xfrm>
            <a:off x="6765925" y="2355850"/>
            <a:ext cx="260350" cy="74613"/>
            <a:chOff x="4262" y="1484"/>
            <a:chExt cx="164" cy="47"/>
          </a:xfrm>
        </p:grpSpPr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>
              <a:off x="4262" y="1484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4317" y="1484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Rectangle 33"/>
            <p:cNvSpPr>
              <a:spLocks noChangeArrowheads="1"/>
            </p:cNvSpPr>
            <p:nvPr/>
          </p:nvSpPr>
          <p:spPr bwMode="auto">
            <a:xfrm>
              <a:off x="4370" y="1484"/>
              <a:ext cx="8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Rectangle 34"/>
            <p:cNvSpPr>
              <a:spLocks noChangeArrowheads="1"/>
            </p:cNvSpPr>
            <p:nvPr/>
          </p:nvSpPr>
          <p:spPr bwMode="auto">
            <a:xfrm>
              <a:off x="4420" y="1484"/>
              <a:ext cx="6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6251575" y="2039938"/>
            <a:ext cx="6350" cy="904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2455863" y="3016250"/>
            <a:ext cx="430212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Aft>
                <a:spcPct val="0"/>
              </a:spcAft>
            </a:pPr>
            <a:r>
              <a:rPr lang="en-US" sz="2400" b="1">
                <a:latin typeface="Book Antiqua" charset="0"/>
              </a:rPr>
              <a:t>A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3198813" y="1987550"/>
            <a:ext cx="3968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Aft>
                <a:spcPct val="0"/>
              </a:spcAft>
            </a:pPr>
            <a:r>
              <a:rPr lang="en-US" sz="2400" b="1">
                <a:solidFill>
                  <a:schemeClr val="bg1"/>
                </a:solidFill>
                <a:latin typeface="Book Antiqua" charset="0"/>
              </a:rPr>
              <a:t>B</a:t>
            </a:r>
          </a:p>
        </p:txBody>
      </p:sp>
      <p:grpSp>
        <p:nvGrpSpPr>
          <p:cNvPr id="21552" name="Group 48"/>
          <p:cNvGrpSpPr>
            <a:grpSpLocks/>
          </p:cNvGrpSpPr>
          <p:nvPr/>
        </p:nvGrpSpPr>
        <p:grpSpPr bwMode="auto">
          <a:xfrm>
            <a:off x="4491038" y="1987550"/>
            <a:ext cx="1101725" cy="468313"/>
            <a:chOff x="2829" y="1252"/>
            <a:chExt cx="694" cy="295"/>
          </a:xfrm>
        </p:grpSpPr>
        <p:sp>
          <p:nvSpPr>
            <p:cNvPr id="21543" name="Rectangle 39"/>
            <p:cNvSpPr>
              <a:spLocks noChangeArrowheads="1"/>
            </p:cNvSpPr>
            <p:nvPr/>
          </p:nvSpPr>
          <p:spPr bwMode="auto">
            <a:xfrm>
              <a:off x="2829" y="1297"/>
              <a:ext cx="694" cy="23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Rectangle 40"/>
            <p:cNvSpPr>
              <a:spLocks noChangeArrowheads="1"/>
            </p:cNvSpPr>
            <p:nvPr/>
          </p:nvSpPr>
          <p:spPr bwMode="auto">
            <a:xfrm>
              <a:off x="2832" y="1468"/>
              <a:ext cx="68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49" name="Group 45"/>
            <p:cNvGrpSpPr>
              <a:grpSpLocks/>
            </p:cNvGrpSpPr>
            <p:nvPr/>
          </p:nvGrpSpPr>
          <p:grpSpPr bwMode="auto">
            <a:xfrm>
              <a:off x="3245" y="1485"/>
              <a:ext cx="164" cy="47"/>
              <a:chOff x="3245" y="1485"/>
              <a:chExt cx="164" cy="47"/>
            </a:xfrm>
          </p:grpSpPr>
          <p:sp>
            <p:nvSpPr>
              <p:cNvPr id="21545" name="Rectangle 41"/>
              <p:cNvSpPr>
                <a:spLocks noChangeArrowheads="1"/>
              </p:cNvSpPr>
              <p:nvPr/>
            </p:nvSpPr>
            <p:spPr bwMode="auto">
              <a:xfrm>
                <a:off x="3245" y="1485"/>
                <a:ext cx="9" cy="4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6" name="Rectangle 42"/>
              <p:cNvSpPr>
                <a:spLocks noChangeArrowheads="1"/>
              </p:cNvSpPr>
              <p:nvPr/>
            </p:nvSpPr>
            <p:spPr bwMode="auto">
              <a:xfrm>
                <a:off x="3300" y="1485"/>
                <a:ext cx="9" cy="4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7" name="Rectangle 43"/>
              <p:cNvSpPr>
                <a:spLocks noChangeArrowheads="1"/>
              </p:cNvSpPr>
              <p:nvPr/>
            </p:nvSpPr>
            <p:spPr bwMode="auto">
              <a:xfrm>
                <a:off x="3353" y="1485"/>
                <a:ext cx="8" cy="4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8" name="Rectangle 44"/>
              <p:cNvSpPr>
                <a:spLocks noChangeArrowheads="1"/>
              </p:cNvSpPr>
              <p:nvPr/>
            </p:nvSpPr>
            <p:spPr bwMode="auto">
              <a:xfrm>
                <a:off x="3403" y="1485"/>
                <a:ext cx="6" cy="4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50" name="Rectangle 46"/>
            <p:cNvSpPr>
              <a:spLocks noChangeArrowheads="1"/>
            </p:cNvSpPr>
            <p:nvPr/>
          </p:nvSpPr>
          <p:spPr bwMode="auto">
            <a:xfrm>
              <a:off x="2921" y="1286"/>
              <a:ext cx="4" cy="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1" name="Rectangle 47"/>
            <p:cNvSpPr>
              <a:spLocks noChangeArrowheads="1"/>
            </p:cNvSpPr>
            <p:nvPr/>
          </p:nvSpPr>
          <p:spPr bwMode="auto">
            <a:xfrm>
              <a:off x="3071" y="1252"/>
              <a:ext cx="261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Aft>
                  <a:spcPct val="0"/>
                </a:spcAft>
              </a:pPr>
              <a:r>
                <a:rPr lang="en-US" sz="2400" b="1">
                  <a:solidFill>
                    <a:schemeClr val="bg1"/>
                  </a:solidFill>
                  <a:latin typeface="Book Antiqua" charset="0"/>
                </a:rPr>
                <a:t>C</a:t>
              </a:r>
            </a:p>
          </p:txBody>
        </p:sp>
      </p:grpSp>
      <p:sp>
        <p:nvSpPr>
          <p:cNvPr id="21553" name="Rectangle 49"/>
          <p:cNvSpPr>
            <a:spLocks noChangeArrowheads="1"/>
          </p:cNvSpPr>
          <p:nvPr/>
        </p:nvSpPr>
        <p:spPr bwMode="auto">
          <a:xfrm>
            <a:off x="6437313" y="1987550"/>
            <a:ext cx="36353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Aft>
                <a:spcPct val="0"/>
              </a:spcAft>
            </a:pPr>
            <a:r>
              <a:rPr lang="en-US" sz="2400" b="1">
                <a:latin typeface="Book Antiqua" charset="0"/>
              </a:rPr>
              <a:t>F</a:t>
            </a:r>
          </a:p>
        </p:txBody>
      </p:sp>
      <p:sp>
        <p:nvSpPr>
          <p:cNvPr id="21554" name="Rectangle 50"/>
          <p:cNvSpPr>
            <a:spLocks noChangeArrowheads="1"/>
          </p:cNvSpPr>
          <p:nvPr/>
        </p:nvSpPr>
        <p:spPr bwMode="auto">
          <a:xfrm>
            <a:off x="3902075" y="3516313"/>
            <a:ext cx="1101725" cy="374650"/>
          </a:xfrm>
          <a:prstGeom prst="rect">
            <a:avLst/>
          </a:prstGeom>
          <a:solidFill>
            <a:srgbClr val="F3B09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Rectangle 51"/>
          <p:cNvSpPr>
            <a:spLocks noChangeArrowheads="1"/>
          </p:cNvSpPr>
          <p:nvPr/>
        </p:nvSpPr>
        <p:spPr bwMode="auto">
          <a:xfrm>
            <a:off x="3906838" y="3787775"/>
            <a:ext cx="1092200" cy="142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60" name="Group 56"/>
          <p:cNvGrpSpPr>
            <a:grpSpLocks/>
          </p:cNvGrpSpPr>
          <p:nvPr/>
        </p:nvGrpSpPr>
        <p:grpSpPr bwMode="auto">
          <a:xfrm>
            <a:off x="4562475" y="3814763"/>
            <a:ext cx="260350" cy="74612"/>
            <a:chOff x="2874" y="2403"/>
            <a:chExt cx="164" cy="47"/>
          </a:xfrm>
        </p:grpSpPr>
        <p:sp>
          <p:nvSpPr>
            <p:cNvPr id="21556" name="Rectangle 52"/>
            <p:cNvSpPr>
              <a:spLocks noChangeArrowheads="1"/>
            </p:cNvSpPr>
            <p:nvPr/>
          </p:nvSpPr>
          <p:spPr bwMode="auto">
            <a:xfrm>
              <a:off x="2874" y="2403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7" name="Rectangle 53"/>
            <p:cNvSpPr>
              <a:spLocks noChangeArrowheads="1"/>
            </p:cNvSpPr>
            <p:nvPr/>
          </p:nvSpPr>
          <p:spPr bwMode="auto">
            <a:xfrm>
              <a:off x="2929" y="2403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8" name="Rectangle 54"/>
            <p:cNvSpPr>
              <a:spLocks noChangeArrowheads="1"/>
            </p:cNvSpPr>
            <p:nvPr/>
          </p:nvSpPr>
          <p:spPr bwMode="auto">
            <a:xfrm>
              <a:off x="2982" y="2403"/>
              <a:ext cx="8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9" name="Rectangle 55"/>
            <p:cNvSpPr>
              <a:spLocks noChangeArrowheads="1"/>
            </p:cNvSpPr>
            <p:nvPr/>
          </p:nvSpPr>
          <p:spPr bwMode="auto">
            <a:xfrm>
              <a:off x="3032" y="2403"/>
              <a:ext cx="6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61" name="Rectangle 57"/>
          <p:cNvSpPr>
            <a:spLocks noChangeArrowheads="1"/>
          </p:cNvSpPr>
          <p:nvPr/>
        </p:nvSpPr>
        <p:spPr bwMode="auto">
          <a:xfrm>
            <a:off x="4048125" y="3498850"/>
            <a:ext cx="6350" cy="904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Rectangle 58"/>
          <p:cNvSpPr>
            <a:spLocks noChangeArrowheads="1"/>
          </p:cNvSpPr>
          <p:nvPr/>
        </p:nvSpPr>
        <p:spPr bwMode="auto">
          <a:xfrm>
            <a:off x="4286250" y="3444875"/>
            <a:ext cx="4476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Aft>
                <a:spcPct val="0"/>
              </a:spcAft>
            </a:pPr>
            <a:r>
              <a:rPr lang="en-US" sz="2400" b="1">
                <a:latin typeface="Book Antiqua" charset="0"/>
              </a:rPr>
              <a:t>D</a:t>
            </a:r>
          </a:p>
        </p:txBody>
      </p:sp>
      <p:sp>
        <p:nvSpPr>
          <p:cNvPr id="21563" name="Rectangle 59"/>
          <p:cNvSpPr>
            <a:spLocks noChangeArrowheads="1"/>
          </p:cNvSpPr>
          <p:nvPr/>
        </p:nvSpPr>
        <p:spPr bwMode="auto">
          <a:xfrm>
            <a:off x="5619750" y="3516313"/>
            <a:ext cx="1101725" cy="374650"/>
          </a:xfrm>
          <a:prstGeom prst="rect">
            <a:avLst/>
          </a:prstGeom>
          <a:solidFill>
            <a:srgbClr val="D9319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Rectangle 60"/>
          <p:cNvSpPr>
            <a:spLocks noChangeArrowheads="1"/>
          </p:cNvSpPr>
          <p:nvPr/>
        </p:nvSpPr>
        <p:spPr bwMode="auto">
          <a:xfrm>
            <a:off x="5624513" y="3787775"/>
            <a:ext cx="1092200" cy="142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69" name="Group 65"/>
          <p:cNvGrpSpPr>
            <a:grpSpLocks/>
          </p:cNvGrpSpPr>
          <p:nvPr/>
        </p:nvGrpSpPr>
        <p:grpSpPr bwMode="auto">
          <a:xfrm>
            <a:off x="6280150" y="3814763"/>
            <a:ext cx="260350" cy="74612"/>
            <a:chOff x="3956" y="2403"/>
            <a:chExt cx="164" cy="47"/>
          </a:xfrm>
        </p:grpSpPr>
        <p:sp>
          <p:nvSpPr>
            <p:cNvPr id="21565" name="Rectangle 61"/>
            <p:cNvSpPr>
              <a:spLocks noChangeArrowheads="1"/>
            </p:cNvSpPr>
            <p:nvPr/>
          </p:nvSpPr>
          <p:spPr bwMode="auto">
            <a:xfrm>
              <a:off x="3956" y="2403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6" name="Rectangle 62"/>
            <p:cNvSpPr>
              <a:spLocks noChangeArrowheads="1"/>
            </p:cNvSpPr>
            <p:nvPr/>
          </p:nvSpPr>
          <p:spPr bwMode="auto">
            <a:xfrm>
              <a:off x="4011" y="2403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7" name="Rectangle 63"/>
            <p:cNvSpPr>
              <a:spLocks noChangeArrowheads="1"/>
            </p:cNvSpPr>
            <p:nvPr/>
          </p:nvSpPr>
          <p:spPr bwMode="auto">
            <a:xfrm>
              <a:off x="4064" y="2403"/>
              <a:ext cx="8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8" name="Rectangle 64"/>
            <p:cNvSpPr>
              <a:spLocks noChangeArrowheads="1"/>
            </p:cNvSpPr>
            <p:nvPr/>
          </p:nvSpPr>
          <p:spPr bwMode="auto">
            <a:xfrm>
              <a:off x="4114" y="2403"/>
              <a:ext cx="6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70" name="Rectangle 66"/>
          <p:cNvSpPr>
            <a:spLocks noChangeArrowheads="1"/>
          </p:cNvSpPr>
          <p:nvPr/>
        </p:nvSpPr>
        <p:spPr bwMode="auto">
          <a:xfrm>
            <a:off x="5765800" y="3498850"/>
            <a:ext cx="6350" cy="904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1" name="Rectangle 67"/>
          <p:cNvSpPr>
            <a:spLocks noChangeArrowheads="1"/>
          </p:cNvSpPr>
          <p:nvPr/>
        </p:nvSpPr>
        <p:spPr bwMode="auto">
          <a:xfrm>
            <a:off x="6003925" y="3444875"/>
            <a:ext cx="37941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Aft>
                <a:spcPct val="0"/>
              </a:spcAft>
            </a:pPr>
            <a:r>
              <a:rPr lang="en-US" sz="2400" b="1">
                <a:latin typeface="Book Antiqua" charset="0"/>
              </a:rPr>
              <a:t>E</a:t>
            </a:r>
          </a:p>
        </p:txBody>
      </p:sp>
      <p:sp>
        <p:nvSpPr>
          <p:cNvPr id="21572" name="Line 68"/>
          <p:cNvSpPr>
            <a:spLocks noChangeShapeType="1"/>
          </p:cNvSpPr>
          <p:nvPr/>
        </p:nvSpPr>
        <p:spPr bwMode="auto">
          <a:xfrm>
            <a:off x="3267075" y="3321050"/>
            <a:ext cx="609600" cy="373063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3" name="Line 69"/>
          <p:cNvSpPr>
            <a:spLocks noChangeShapeType="1"/>
          </p:cNvSpPr>
          <p:nvPr/>
        </p:nvSpPr>
        <p:spPr bwMode="auto">
          <a:xfrm>
            <a:off x="5030788" y="3732213"/>
            <a:ext cx="563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4" name="Line 70"/>
          <p:cNvSpPr>
            <a:spLocks noChangeShapeType="1"/>
          </p:cNvSpPr>
          <p:nvPr/>
        </p:nvSpPr>
        <p:spPr bwMode="auto">
          <a:xfrm>
            <a:off x="3513138" y="2460625"/>
            <a:ext cx="952500" cy="103505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5" name="Line 71"/>
          <p:cNvSpPr>
            <a:spLocks noChangeShapeType="1"/>
          </p:cNvSpPr>
          <p:nvPr/>
        </p:nvSpPr>
        <p:spPr bwMode="auto">
          <a:xfrm flipH="1">
            <a:off x="4595813" y="2462213"/>
            <a:ext cx="446087" cy="10207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6" name="Line 72"/>
          <p:cNvSpPr>
            <a:spLocks noChangeShapeType="1"/>
          </p:cNvSpPr>
          <p:nvPr/>
        </p:nvSpPr>
        <p:spPr bwMode="auto">
          <a:xfrm>
            <a:off x="5230813" y="2451100"/>
            <a:ext cx="809625" cy="10445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7" name="Line 73"/>
          <p:cNvSpPr>
            <a:spLocks noChangeShapeType="1"/>
          </p:cNvSpPr>
          <p:nvPr/>
        </p:nvSpPr>
        <p:spPr bwMode="auto">
          <a:xfrm flipV="1">
            <a:off x="6172200" y="2438400"/>
            <a:ext cx="468313" cy="10572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8" name="Line 74"/>
          <p:cNvSpPr>
            <a:spLocks noChangeShapeType="1"/>
          </p:cNvSpPr>
          <p:nvPr/>
        </p:nvSpPr>
        <p:spPr bwMode="auto">
          <a:xfrm flipV="1">
            <a:off x="3267075" y="2449513"/>
            <a:ext cx="3044825" cy="7524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84" name="Group 80"/>
          <p:cNvGrpSpPr>
            <a:grpSpLocks/>
          </p:cNvGrpSpPr>
          <p:nvPr/>
        </p:nvGrpSpPr>
        <p:grpSpPr bwMode="auto">
          <a:xfrm>
            <a:off x="2519363" y="3541713"/>
            <a:ext cx="895350" cy="644525"/>
            <a:chOff x="1587" y="2231"/>
            <a:chExt cx="564" cy="406"/>
          </a:xfrm>
        </p:grpSpPr>
        <p:sp>
          <p:nvSpPr>
            <p:cNvPr id="21579" name="Oval 75"/>
            <p:cNvSpPr>
              <a:spLocks noChangeArrowheads="1"/>
            </p:cNvSpPr>
            <p:nvPr/>
          </p:nvSpPr>
          <p:spPr bwMode="auto">
            <a:xfrm>
              <a:off x="1587" y="2231"/>
              <a:ext cx="564" cy="40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auto">
            <a:xfrm>
              <a:off x="1641" y="2274"/>
              <a:ext cx="462" cy="304"/>
            </a:xfrm>
            <a:prstGeom prst="ellipse">
              <a:avLst/>
            </a:prstGeom>
            <a:solidFill>
              <a:srgbClr val="F3B09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auto">
            <a:xfrm>
              <a:off x="1705" y="2317"/>
              <a:ext cx="336" cy="216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auto">
            <a:xfrm>
              <a:off x="1756" y="2354"/>
              <a:ext cx="232" cy="15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auto">
            <a:xfrm>
              <a:off x="1820" y="2386"/>
              <a:ext cx="112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89" name="Group 85"/>
          <p:cNvGrpSpPr>
            <a:grpSpLocks/>
          </p:cNvGrpSpPr>
          <p:nvPr/>
        </p:nvGrpSpPr>
        <p:grpSpPr bwMode="auto">
          <a:xfrm>
            <a:off x="4111625" y="4057650"/>
            <a:ext cx="733425" cy="482600"/>
            <a:chOff x="2590" y="2556"/>
            <a:chExt cx="462" cy="304"/>
          </a:xfrm>
        </p:grpSpPr>
        <p:sp>
          <p:nvSpPr>
            <p:cNvPr id="21585" name="Oval 81"/>
            <p:cNvSpPr>
              <a:spLocks noChangeArrowheads="1"/>
            </p:cNvSpPr>
            <p:nvPr/>
          </p:nvSpPr>
          <p:spPr bwMode="auto">
            <a:xfrm>
              <a:off x="2590" y="2556"/>
              <a:ext cx="462" cy="304"/>
            </a:xfrm>
            <a:prstGeom prst="ellipse">
              <a:avLst/>
            </a:prstGeom>
            <a:solidFill>
              <a:srgbClr val="F3B09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auto">
            <a:xfrm>
              <a:off x="2654" y="2599"/>
              <a:ext cx="336" cy="216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auto">
            <a:xfrm>
              <a:off x="2705" y="2636"/>
              <a:ext cx="232" cy="15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auto">
            <a:xfrm>
              <a:off x="2769" y="2668"/>
              <a:ext cx="112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93" name="Group 89"/>
          <p:cNvGrpSpPr>
            <a:grpSpLocks/>
          </p:cNvGrpSpPr>
          <p:nvPr/>
        </p:nvGrpSpPr>
        <p:grpSpPr bwMode="auto">
          <a:xfrm>
            <a:off x="3087688" y="1570038"/>
            <a:ext cx="533400" cy="342900"/>
            <a:chOff x="1945" y="989"/>
            <a:chExt cx="336" cy="216"/>
          </a:xfrm>
        </p:grpSpPr>
        <p:sp>
          <p:nvSpPr>
            <p:cNvPr id="21590" name="Oval 86"/>
            <p:cNvSpPr>
              <a:spLocks noChangeArrowheads="1"/>
            </p:cNvSpPr>
            <p:nvPr/>
          </p:nvSpPr>
          <p:spPr bwMode="auto">
            <a:xfrm>
              <a:off x="1945" y="989"/>
              <a:ext cx="336" cy="216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auto">
            <a:xfrm>
              <a:off x="1996" y="1026"/>
              <a:ext cx="232" cy="15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auto">
            <a:xfrm>
              <a:off x="2060" y="1058"/>
              <a:ext cx="112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96" name="Group 92"/>
          <p:cNvGrpSpPr>
            <a:grpSpLocks/>
          </p:cNvGrpSpPr>
          <p:nvPr/>
        </p:nvGrpSpPr>
        <p:grpSpPr bwMode="auto">
          <a:xfrm>
            <a:off x="4852988" y="1677988"/>
            <a:ext cx="368300" cy="241300"/>
            <a:chOff x="3057" y="1057"/>
            <a:chExt cx="232" cy="152"/>
          </a:xfrm>
        </p:grpSpPr>
        <p:sp>
          <p:nvSpPr>
            <p:cNvPr id="21594" name="Oval 90"/>
            <p:cNvSpPr>
              <a:spLocks noChangeArrowheads="1"/>
            </p:cNvSpPr>
            <p:nvPr/>
          </p:nvSpPr>
          <p:spPr bwMode="auto">
            <a:xfrm>
              <a:off x="3057" y="1057"/>
              <a:ext cx="232" cy="15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auto">
            <a:xfrm>
              <a:off x="3121" y="1090"/>
              <a:ext cx="107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97" name="Oval 93"/>
          <p:cNvSpPr>
            <a:spLocks noChangeArrowheads="1"/>
          </p:cNvSpPr>
          <p:nvPr/>
        </p:nvSpPr>
        <p:spPr bwMode="auto">
          <a:xfrm>
            <a:off x="6511925" y="1716088"/>
            <a:ext cx="169863" cy="127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8" name="Rectangle 94"/>
          <p:cNvSpPr>
            <a:spLocks noChangeArrowheads="1"/>
          </p:cNvSpPr>
          <p:nvPr/>
        </p:nvSpPr>
        <p:spPr bwMode="auto">
          <a:xfrm>
            <a:off x="3089275" y="3381375"/>
            <a:ext cx="139700" cy="82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9" name="Rectangle 95"/>
          <p:cNvSpPr>
            <a:spLocks noChangeArrowheads="1"/>
          </p:cNvSpPr>
          <p:nvPr/>
        </p:nvSpPr>
        <p:spPr bwMode="auto">
          <a:xfrm>
            <a:off x="2147888" y="3101975"/>
            <a:ext cx="149225" cy="92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0" name="Rectangle 96"/>
          <p:cNvSpPr>
            <a:spLocks noChangeArrowheads="1"/>
          </p:cNvSpPr>
          <p:nvPr/>
        </p:nvSpPr>
        <p:spPr bwMode="auto">
          <a:xfrm>
            <a:off x="3808413" y="2347913"/>
            <a:ext cx="139700" cy="82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1" name="Rectangle 97"/>
          <p:cNvSpPr>
            <a:spLocks noChangeArrowheads="1"/>
          </p:cNvSpPr>
          <p:nvPr/>
        </p:nvSpPr>
        <p:spPr bwMode="auto">
          <a:xfrm>
            <a:off x="2868613" y="2068513"/>
            <a:ext cx="149225" cy="92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2" name="Rectangle 98"/>
          <p:cNvSpPr>
            <a:spLocks noChangeArrowheads="1"/>
          </p:cNvSpPr>
          <p:nvPr/>
        </p:nvSpPr>
        <p:spPr bwMode="auto">
          <a:xfrm>
            <a:off x="4859338" y="3795713"/>
            <a:ext cx="139700" cy="82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3" name="Rectangle 99"/>
          <p:cNvSpPr>
            <a:spLocks noChangeArrowheads="1"/>
          </p:cNvSpPr>
          <p:nvPr/>
        </p:nvSpPr>
        <p:spPr bwMode="auto">
          <a:xfrm>
            <a:off x="3900488" y="3524250"/>
            <a:ext cx="149225" cy="92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4" name="Rectangle 100"/>
          <p:cNvSpPr>
            <a:spLocks noChangeArrowheads="1"/>
          </p:cNvSpPr>
          <p:nvPr/>
        </p:nvSpPr>
        <p:spPr bwMode="auto">
          <a:xfrm>
            <a:off x="5441950" y="2338388"/>
            <a:ext cx="139700" cy="82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5" name="Rectangle 101"/>
          <p:cNvSpPr>
            <a:spLocks noChangeArrowheads="1"/>
          </p:cNvSpPr>
          <p:nvPr/>
        </p:nvSpPr>
        <p:spPr bwMode="auto">
          <a:xfrm>
            <a:off x="4491038" y="2058988"/>
            <a:ext cx="149225" cy="92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" name="Rectangle 102"/>
          <p:cNvSpPr>
            <a:spLocks noChangeArrowheads="1"/>
          </p:cNvSpPr>
          <p:nvPr/>
        </p:nvSpPr>
        <p:spPr bwMode="auto">
          <a:xfrm>
            <a:off x="6575425" y="3802063"/>
            <a:ext cx="139700" cy="82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" name="Rectangle 103"/>
          <p:cNvSpPr>
            <a:spLocks noChangeArrowheads="1"/>
          </p:cNvSpPr>
          <p:nvPr/>
        </p:nvSpPr>
        <p:spPr bwMode="auto">
          <a:xfrm>
            <a:off x="5626100" y="3530600"/>
            <a:ext cx="149225" cy="92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" name="Rectangle 104"/>
          <p:cNvSpPr>
            <a:spLocks noChangeArrowheads="1"/>
          </p:cNvSpPr>
          <p:nvPr/>
        </p:nvSpPr>
        <p:spPr bwMode="auto">
          <a:xfrm>
            <a:off x="7067550" y="2346325"/>
            <a:ext cx="139700" cy="82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9" name="Rectangle 105"/>
          <p:cNvSpPr>
            <a:spLocks noChangeArrowheads="1"/>
          </p:cNvSpPr>
          <p:nvPr/>
        </p:nvSpPr>
        <p:spPr bwMode="auto">
          <a:xfrm>
            <a:off x="6108700" y="2066925"/>
            <a:ext cx="149225" cy="92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0" name="Rectangle 106"/>
          <p:cNvSpPr>
            <a:spLocks noChangeArrowheads="1"/>
          </p:cNvSpPr>
          <p:nvPr/>
        </p:nvSpPr>
        <p:spPr bwMode="auto">
          <a:xfrm>
            <a:off x="588963" y="3651250"/>
            <a:ext cx="7239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171450" indent="-171450"/>
            <a:r>
              <a:rPr lang="en-US" b="1">
                <a:latin typeface="Book Antiqua" charset="0"/>
              </a:rPr>
              <a:t>Proxy</a:t>
            </a:r>
          </a:p>
        </p:txBody>
      </p:sp>
      <p:sp>
        <p:nvSpPr>
          <p:cNvPr id="21611" name="Oval 107"/>
          <p:cNvSpPr>
            <a:spLocks noChangeArrowheads="1"/>
          </p:cNvSpPr>
          <p:nvPr/>
        </p:nvSpPr>
        <p:spPr bwMode="auto">
          <a:xfrm>
            <a:off x="2006600" y="2997200"/>
            <a:ext cx="387350" cy="2921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2" name="Arc 108"/>
          <p:cNvSpPr>
            <a:spLocks/>
          </p:cNvSpPr>
          <p:nvPr/>
        </p:nvSpPr>
        <p:spPr bwMode="auto">
          <a:xfrm>
            <a:off x="1257300" y="3276600"/>
            <a:ext cx="811213" cy="527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3" name="Rectangle 109"/>
          <p:cNvSpPr>
            <a:spLocks noChangeArrowheads="1"/>
          </p:cNvSpPr>
          <p:nvPr/>
        </p:nvSpPr>
        <p:spPr bwMode="auto">
          <a:xfrm>
            <a:off x="215900" y="4075113"/>
            <a:ext cx="196532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171450" indent="-171450"/>
            <a:r>
              <a:rPr lang="en-US" b="1">
                <a:latin typeface="Book Antiqua" charset="0"/>
              </a:rPr>
              <a:t>Core Onion Router</a:t>
            </a:r>
          </a:p>
        </p:txBody>
      </p:sp>
      <p:sp>
        <p:nvSpPr>
          <p:cNvPr id="21614" name="Arc 110"/>
          <p:cNvSpPr>
            <a:spLocks/>
          </p:cNvSpPr>
          <p:nvPr/>
        </p:nvSpPr>
        <p:spPr bwMode="auto">
          <a:xfrm>
            <a:off x="2100263" y="3530600"/>
            <a:ext cx="263525" cy="7048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53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358900" y="130175"/>
            <a:ext cx="40513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>
              <a:spcAft>
                <a:spcPct val="0"/>
              </a:spcAft>
            </a:pPr>
            <a:r>
              <a:rPr lang="en-US" sz="3200" b="1" i="1">
                <a:solidFill>
                  <a:schemeClr val="tx2"/>
                </a:solidFill>
                <a:latin typeface="Book Antiqua" charset="0"/>
              </a:rPr>
              <a:t>Data Movement</a:t>
            </a:r>
          </a:p>
        </p:txBody>
      </p:sp>
      <p:grpSp>
        <p:nvGrpSpPr>
          <p:cNvPr id="22569" name="Group 41"/>
          <p:cNvGrpSpPr>
            <a:grpSpLocks/>
          </p:cNvGrpSpPr>
          <p:nvPr/>
        </p:nvGrpSpPr>
        <p:grpSpPr bwMode="auto">
          <a:xfrm>
            <a:off x="163513" y="1422400"/>
            <a:ext cx="8916987" cy="4819650"/>
            <a:chOff x="103" y="896"/>
            <a:chExt cx="5617" cy="3036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103" y="896"/>
              <a:ext cx="5617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/>
            <a:lstStyle/>
            <a:p>
              <a:pPr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>
                  <a:latin typeface="Book Antiqua" charset="0"/>
                </a:rPr>
                <a:t>As data moves through the anonymous connection, it looks different at each onion router. </a:t>
              </a:r>
            </a:p>
            <a:p>
              <a:pPr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>
                  <a:latin typeface="Book Antiqua" charset="0"/>
                </a:rPr>
                <a:t>A message M sent from an initiator to a responder via a 5-hop onion route will change as follows:</a:t>
              </a:r>
            </a:p>
          </p:txBody>
        </p:sp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613" y="1740"/>
              <a:ext cx="4798" cy="1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sz="2000" b="1" dirty="0">
                  <a:latin typeface="Book Antiqua" charset="0"/>
                </a:rPr>
                <a:t>The initiator pre-crypts M giving:		</a:t>
              </a:r>
              <a:r>
                <a:rPr lang="en-US" sz="2000" b="1" dirty="0">
                  <a:solidFill>
                    <a:schemeClr val="accent2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rgbClr val="F3B091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rgbClr val="790015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latin typeface="Book Antiqua" charset="0"/>
                </a:rPr>
                <a:t>M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rgbClr val="790015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rgbClr val="F3B091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chemeClr val="accent2"/>
                  </a:solidFill>
                  <a:latin typeface="Book Antiqua" charset="0"/>
                </a:rPr>
                <a:t>)</a:t>
              </a:r>
              <a:endParaRPr lang="en-US" sz="2000" b="1" dirty="0">
                <a:latin typeface="Book Antiqua" charset="0"/>
              </a:endParaRPr>
            </a:p>
            <a:p>
              <a:pPr marL="171450" indent="-171450"/>
              <a:r>
                <a:rPr lang="en-US" sz="2000" b="1" dirty="0">
                  <a:latin typeface="Book Antiqua" charset="0"/>
                </a:rPr>
                <a:t>Entering </a:t>
              </a:r>
              <a:r>
                <a:rPr lang="en-US" sz="2000" b="1" dirty="0">
                  <a:solidFill>
                    <a:schemeClr val="accent2"/>
                  </a:solidFill>
                  <a:latin typeface="Book Antiqua" charset="0"/>
                </a:rPr>
                <a:t>A</a:t>
              </a:r>
              <a:r>
                <a:rPr lang="en-US" sz="2000" b="1" dirty="0">
                  <a:latin typeface="Book Antiqua" charset="0"/>
                </a:rPr>
                <a:t>, the message will look like:		</a:t>
              </a:r>
              <a:r>
                <a:rPr lang="en-US" sz="2000" b="1" dirty="0">
                  <a:solidFill>
                    <a:schemeClr val="accent2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rgbClr val="F3B091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rgbClr val="790015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latin typeface="Book Antiqua" charset="0"/>
                </a:rPr>
                <a:t>M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rgbClr val="790015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rgbClr val="F3B091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chemeClr val="accent2"/>
                  </a:solidFill>
                  <a:latin typeface="Book Antiqua" charset="0"/>
                </a:rPr>
                <a:t>)</a:t>
              </a:r>
              <a:endParaRPr lang="en-US" sz="2000" b="1" dirty="0">
                <a:latin typeface="Book Antiqua" charset="0"/>
              </a:endParaRPr>
            </a:p>
            <a:p>
              <a:pPr marL="171450" indent="-171450"/>
              <a:r>
                <a:rPr lang="en-US" sz="2000" b="1" dirty="0">
                  <a:latin typeface="Book Antiqua" charset="0"/>
                </a:rPr>
                <a:t>Entering </a:t>
              </a:r>
              <a:r>
                <a:rPr lang="en-US" sz="2000" b="1" dirty="0">
                  <a:solidFill>
                    <a:srgbClr val="F3B091"/>
                  </a:solidFill>
                  <a:latin typeface="Book Antiqua" charset="0"/>
                </a:rPr>
                <a:t>D</a:t>
              </a:r>
              <a:r>
                <a:rPr lang="en-US" sz="2000" b="1" dirty="0">
                  <a:latin typeface="Book Antiqua" charset="0"/>
                </a:rPr>
                <a:t>, the message will look like:		</a:t>
              </a:r>
              <a:r>
                <a:rPr lang="en-US" sz="2000" b="1" dirty="0">
                  <a:solidFill>
                    <a:srgbClr val="F3B091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rgbClr val="790015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latin typeface="Book Antiqua" charset="0"/>
                </a:rPr>
                <a:t>M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rgbClr val="790015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rgbClr val="F3B091"/>
                  </a:solidFill>
                  <a:latin typeface="Book Antiqua" charset="0"/>
                </a:rPr>
                <a:t>)</a:t>
              </a:r>
              <a:endParaRPr lang="en-US" sz="2000" b="1" dirty="0">
                <a:latin typeface="Book Antiqua" charset="0"/>
              </a:endParaRPr>
            </a:p>
            <a:p>
              <a:pPr marL="171450" indent="-171450"/>
              <a:r>
                <a:rPr lang="en-US" sz="2000" b="1" dirty="0">
                  <a:latin typeface="Book Antiqua" charset="0"/>
                </a:rPr>
                <a:t>Entering </a:t>
              </a:r>
              <a:r>
                <a:rPr lang="en-US" sz="2000" b="1" dirty="0">
                  <a:solidFill>
                    <a:srgbClr val="790015"/>
                  </a:solidFill>
                  <a:latin typeface="Book Antiqua" charset="0"/>
                </a:rPr>
                <a:t>B</a:t>
              </a:r>
              <a:r>
                <a:rPr lang="en-US" sz="2000" b="1" dirty="0">
                  <a:latin typeface="Book Antiqua" charset="0"/>
                </a:rPr>
                <a:t>, the message will look like:		</a:t>
              </a:r>
              <a:r>
                <a:rPr lang="en-US" sz="2000" b="1" dirty="0">
                  <a:solidFill>
                    <a:srgbClr val="790015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latin typeface="Book Antiqua" charset="0"/>
                </a:rPr>
                <a:t>M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rgbClr val="790015"/>
                  </a:solidFill>
                  <a:latin typeface="Book Antiqua" charset="0"/>
                </a:rPr>
                <a:t>)</a:t>
              </a:r>
              <a:endParaRPr lang="en-US" sz="2000" b="1" dirty="0">
                <a:latin typeface="Book Antiqua" charset="0"/>
              </a:endParaRPr>
            </a:p>
            <a:p>
              <a:pPr marL="171450" indent="-171450"/>
              <a:r>
                <a:rPr lang="en-US" sz="2000" b="1" dirty="0">
                  <a:latin typeface="Book Antiqua" charset="0"/>
                </a:rPr>
                <a:t>Entering 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C</a:t>
              </a:r>
              <a:r>
                <a:rPr lang="en-US" sz="2000" b="1" dirty="0">
                  <a:latin typeface="Book Antiqua" charset="0"/>
                </a:rPr>
                <a:t>, the message will look like:		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latin typeface="Book Antiqua" charset="0"/>
                </a:rPr>
                <a:t>M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)</a:t>
              </a:r>
              <a:endParaRPr lang="en-US" sz="2000" b="1" dirty="0">
                <a:latin typeface="Book Antiqua" charset="0"/>
              </a:endParaRPr>
            </a:p>
            <a:p>
              <a:pPr marL="171450" indent="-171450"/>
              <a:r>
                <a:rPr lang="en-US" sz="2000" b="1" dirty="0">
                  <a:latin typeface="Book Antiqua" charset="0"/>
                </a:rPr>
                <a:t>Entering 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F</a:t>
              </a:r>
              <a:r>
                <a:rPr lang="en-US" sz="2000" b="1" dirty="0">
                  <a:latin typeface="Book Antiqua" charset="0"/>
                </a:rPr>
                <a:t>, the message will look like:		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latin typeface="Book Antiqua" charset="0"/>
                </a:rPr>
                <a:t>M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) </a:t>
              </a:r>
            </a:p>
            <a:p>
              <a:pPr marL="171450" indent="-171450"/>
              <a:r>
                <a:rPr lang="en-US" sz="2000" b="1" dirty="0">
                  <a:latin typeface="Book Antiqua" charset="0"/>
                </a:rPr>
                <a:t>The responder receives:			 M</a:t>
              </a:r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1603" y="3322"/>
              <a:ext cx="222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b="1">
                  <a:solidFill>
                    <a:schemeClr val="accent2"/>
                  </a:solidFill>
                  <a:latin typeface="Book Antiqua" charset="0"/>
                </a:rPr>
                <a:t>A</a:t>
              </a: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2523" y="3322"/>
              <a:ext cx="22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b="1">
                  <a:solidFill>
                    <a:srgbClr val="F3B091"/>
                  </a:solidFill>
                  <a:latin typeface="Book Antiqua" charset="0"/>
                </a:rPr>
                <a:t>D</a:t>
              </a: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3299" y="3314"/>
              <a:ext cx="20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b="1">
                  <a:solidFill>
                    <a:srgbClr val="790015"/>
                  </a:solidFill>
                  <a:latin typeface="Book Antiqua" charset="0"/>
                </a:rPr>
                <a:t>B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3883" y="3322"/>
              <a:ext cx="214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b="1">
                  <a:solidFill>
                    <a:schemeClr val="hlink"/>
                  </a:solidFill>
                  <a:latin typeface="Book Antiqua" charset="0"/>
                </a:rPr>
                <a:t>C</a:t>
              </a: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4355" y="3330"/>
              <a:ext cx="193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b="1" dirty="0">
                  <a:solidFill>
                    <a:schemeClr val="accent1"/>
                  </a:solidFill>
                  <a:latin typeface="Book Antiqua" charset="0"/>
                </a:rPr>
                <a:t>F</a:t>
              </a:r>
            </a:p>
          </p:txBody>
        </p:sp>
        <p:grpSp>
          <p:nvGrpSpPr>
            <p:cNvPr id="22544" name="Group 16"/>
            <p:cNvGrpSpPr>
              <a:grpSpLocks/>
            </p:cNvGrpSpPr>
            <p:nvPr/>
          </p:nvGrpSpPr>
          <p:grpSpPr bwMode="auto">
            <a:xfrm>
              <a:off x="796" y="3150"/>
              <a:ext cx="782" cy="782"/>
              <a:chOff x="796" y="3150"/>
              <a:chExt cx="782" cy="782"/>
            </a:xfrm>
          </p:grpSpPr>
          <p:sp>
            <p:nvSpPr>
              <p:cNvPr id="22538" name="Rectangle 10"/>
              <p:cNvSpPr>
                <a:spLocks noChangeArrowheads="1"/>
              </p:cNvSpPr>
              <p:nvPr/>
            </p:nvSpPr>
            <p:spPr bwMode="auto">
              <a:xfrm>
                <a:off x="796" y="3150"/>
                <a:ext cx="782" cy="782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 anchor="ctr"/>
              <a:lstStyle/>
              <a:p>
                <a:pPr marL="171450" indent="-171450" algn="ctr"/>
                <a:r>
                  <a:rPr lang="en-US"/>
                  <a:t>√</a:t>
                </a:r>
              </a:p>
            </p:txBody>
          </p:sp>
          <p:sp>
            <p:nvSpPr>
              <p:cNvPr id="22539" name="Rectangle 11"/>
              <p:cNvSpPr>
                <a:spLocks noChangeArrowheads="1"/>
              </p:cNvSpPr>
              <p:nvPr/>
            </p:nvSpPr>
            <p:spPr bwMode="auto">
              <a:xfrm>
                <a:off x="877" y="3232"/>
                <a:ext cx="620" cy="619"/>
              </a:xfrm>
              <a:prstGeom prst="rect">
                <a:avLst/>
              </a:prstGeom>
              <a:solidFill>
                <a:srgbClr val="F3B09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0" name="Rectangle 12"/>
              <p:cNvSpPr>
                <a:spLocks noChangeArrowheads="1"/>
              </p:cNvSpPr>
              <p:nvPr/>
            </p:nvSpPr>
            <p:spPr bwMode="auto">
              <a:xfrm>
                <a:off x="978" y="3323"/>
                <a:ext cx="427" cy="437"/>
              </a:xfrm>
              <a:prstGeom prst="rect">
                <a:avLst/>
              </a:prstGeom>
              <a:solidFill>
                <a:srgbClr val="79001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1" name="Rectangle 13"/>
              <p:cNvSpPr>
                <a:spLocks noChangeArrowheads="1"/>
              </p:cNvSpPr>
              <p:nvPr/>
            </p:nvSpPr>
            <p:spPr bwMode="auto">
              <a:xfrm>
                <a:off x="1060" y="3414"/>
                <a:ext cx="254" cy="26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2" name="Rectangle 14"/>
              <p:cNvSpPr>
                <a:spLocks noChangeArrowheads="1"/>
              </p:cNvSpPr>
              <p:nvPr/>
            </p:nvSpPr>
            <p:spPr bwMode="auto">
              <a:xfrm>
                <a:off x="1119" y="3457"/>
                <a:ext cx="125" cy="13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3" name="Rectangle 15"/>
              <p:cNvSpPr>
                <a:spLocks noChangeArrowheads="1"/>
              </p:cNvSpPr>
              <p:nvPr/>
            </p:nvSpPr>
            <p:spPr bwMode="auto">
              <a:xfrm>
                <a:off x="1059" y="3412"/>
                <a:ext cx="26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marL="171450" indent="-171450"/>
                <a:r>
                  <a:rPr lang="en-US" sz="1800" b="1" dirty="0">
                    <a:solidFill>
                      <a:schemeClr val="bg1"/>
                    </a:solidFill>
                    <a:latin typeface="Book Antiqua" charset="0"/>
                  </a:rPr>
                  <a:t>M</a:t>
                </a:r>
              </a:p>
            </p:txBody>
          </p:sp>
        </p:grpSp>
        <p:grpSp>
          <p:nvGrpSpPr>
            <p:cNvPr id="22550" name="Group 22"/>
            <p:cNvGrpSpPr>
              <a:grpSpLocks/>
            </p:cNvGrpSpPr>
            <p:nvPr/>
          </p:nvGrpSpPr>
          <p:grpSpPr bwMode="auto">
            <a:xfrm>
              <a:off x="1853" y="3219"/>
              <a:ext cx="620" cy="619"/>
              <a:chOff x="1853" y="3219"/>
              <a:chExt cx="620" cy="619"/>
            </a:xfrm>
          </p:grpSpPr>
          <p:sp>
            <p:nvSpPr>
              <p:cNvPr id="22545" name="Rectangle 17"/>
              <p:cNvSpPr>
                <a:spLocks noChangeArrowheads="1"/>
              </p:cNvSpPr>
              <p:nvPr/>
            </p:nvSpPr>
            <p:spPr bwMode="auto">
              <a:xfrm>
                <a:off x="1853" y="3219"/>
                <a:ext cx="620" cy="619"/>
              </a:xfrm>
              <a:prstGeom prst="rect">
                <a:avLst/>
              </a:prstGeom>
              <a:solidFill>
                <a:srgbClr val="F3B09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6" name="Rectangle 18"/>
              <p:cNvSpPr>
                <a:spLocks noChangeArrowheads="1"/>
              </p:cNvSpPr>
              <p:nvPr/>
            </p:nvSpPr>
            <p:spPr bwMode="auto">
              <a:xfrm>
                <a:off x="1954" y="3310"/>
                <a:ext cx="427" cy="437"/>
              </a:xfrm>
              <a:prstGeom prst="rect">
                <a:avLst/>
              </a:prstGeom>
              <a:solidFill>
                <a:srgbClr val="79001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7" name="Rectangle 19"/>
              <p:cNvSpPr>
                <a:spLocks noChangeArrowheads="1"/>
              </p:cNvSpPr>
              <p:nvPr/>
            </p:nvSpPr>
            <p:spPr bwMode="auto">
              <a:xfrm>
                <a:off x="2036" y="3401"/>
                <a:ext cx="254" cy="26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8" name="Rectangle 20"/>
              <p:cNvSpPr>
                <a:spLocks noChangeArrowheads="1"/>
              </p:cNvSpPr>
              <p:nvPr/>
            </p:nvSpPr>
            <p:spPr bwMode="auto">
              <a:xfrm>
                <a:off x="2095" y="3444"/>
                <a:ext cx="125" cy="13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9" name="Rectangle 21"/>
              <p:cNvSpPr>
                <a:spLocks noChangeArrowheads="1"/>
              </p:cNvSpPr>
              <p:nvPr/>
            </p:nvSpPr>
            <p:spPr bwMode="auto">
              <a:xfrm>
                <a:off x="2035" y="3399"/>
                <a:ext cx="26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marL="171450" indent="-171450"/>
                <a:r>
                  <a:rPr lang="en-US" sz="1800" b="1" dirty="0">
                    <a:solidFill>
                      <a:schemeClr val="bg1"/>
                    </a:solidFill>
                    <a:latin typeface="Book Antiqua" charset="0"/>
                  </a:rPr>
                  <a:t>M</a:t>
                </a:r>
              </a:p>
            </p:txBody>
          </p:sp>
        </p:grpSp>
        <p:grpSp>
          <p:nvGrpSpPr>
            <p:cNvPr id="22555" name="Group 27"/>
            <p:cNvGrpSpPr>
              <a:grpSpLocks/>
            </p:cNvGrpSpPr>
            <p:nvPr/>
          </p:nvGrpSpPr>
          <p:grpSpPr bwMode="auto">
            <a:xfrm>
              <a:off x="2826" y="3315"/>
              <a:ext cx="427" cy="437"/>
              <a:chOff x="2826" y="3315"/>
              <a:chExt cx="427" cy="437"/>
            </a:xfrm>
          </p:grpSpPr>
          <p:sp>
            <p:nvSpPr>
              <p:cNvPr id="22551" name="Rectangle 23"/>
              <p:cNvSpPr>
                <a:spLocks noChangeArrowheads="1"/>
              </p:cNvSpPr>
              <p:nvPr/>
            </p:nvSpPr>
            <p:spPr bwMode="auto">
              <a:xfrm>
                <a:off x="2826" y="3315"/>
                <a:ext cx="427" cy="437"/>
              </a:xfrm>
              <a:prstGeom prst="rect">
                <a:avLst/>
              </a:prstGeom>
              <a:solidFill>
                <a:srgbClr val="79001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2" name="Rectangle 24"/>
              <p:cNvSpPr>
                <a:spLocks noChangeArrowheads="1"/>
              </p:cNvSpPr>
              <p:nvPr/>
            </p:nvSpPr>
            <p:spPr bwMode="auto">
              <a:xfrm>
                <a:off x="2908" y="3406"/>
                <a:ext cx="254" cy="26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3" name="Rectangle 25"/>
              <p:cNvSpPr>
                <a:spLocks noChangeArrowheads="1"/>
              </p:cNvSpPr>
              <p:nvPr/>
            </p:nvSpPr>
            <p:spPr bwMode="auto">
              <a:xfrm>
                <a:off x="2967" y="3449"/>
                <a:ext cx="125" cy="13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4" name="Rectangle 26"/>
              <p:cNvSpPr>
                <a:spLocks noChangeArrowheads="1"/>
              </p:cNvSpPr>
              <p:nvPr/>
            </p:nvSpPr>
            <p:spPr bwMode="auto">
              <a:xfrm>
                <a:off x="2907" y="3404"/>
                <a:ext cx="26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marL="171450" indent="-171450"/>
                <a:r>
                  <a:rPr lang="en-US" sz="1800" b="1" dirty="0">
                    <a:solidFill>
                      <a:schemeClr val="bg1"/>
                    </a:solidFill>
                    <a:latin typeface="Book Antiqua" charset="0"/>
                  </a:rPr>
                  <a:t>M</a:t>
                </a:r>
              </a:p>
            </p:txBody>
          </p:sp>
        </p:grpSp>
        <p:grpSp>
          <p:nvGrpSpPr>
            <p:cNvPr id="22559" name="Group 31"/>
            <p:cNvGrpSpPr>
              <a:grpSpLocks/>
            </p:cNvGrpSpPr>
            <p:nvPr/>
          </p:nvGrpSpPr>
          <p:grpSpPr bwMode="auto">
            <a:xfrm>
              <a:off x="3579" y="3418"/>
              <a:ext cx="261" cy="266"/>
              <a:chOff x="3579" y="3418"/>
              <a:chExt cx="261" cy="266"/>
            </a:xfrm>
          </p:grpSpPr>
          <p:sp>
            <p:nvSpPr>
              <p:cNvPr id="22556" name="Rectangle 28"/>
              <p:cNvSpPr>
                <a:spLocks noChangeArrowheads="1"/>
              </p:cNvSpPr>
              <p:nvPr/>
            </p:nvSpPr>
            <p:spPr bwMode="auto">
              <a:xfrm>
                <a:off x="3580" y="3420"/>
                <a:ext cx="254" cy="26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7" name="Rectangle 29"/>
              <p:cNvSpPr>
                <a:spLocks noChangeArrowheads="1"/>
              </p:cNvSpPr>
              <p:nvPr/>
            </p:nvSpPr>
            <p:spPr bwMode="auto">
              <a:xfrm>
                <a:off x="3639" y="3463"/>
                <a:ext cx="125" cy="13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8" name="Rectangle 30"/>
              <p:cNvSpPr>
                <a:spLocks noChangeArrowheads="1"/>
              </p:cNvSpPr>
              <p:nvPr/>
            </p:nvSpPr>
            <p:spPr bwMode="auto">
              <a:xfrm>
                <a:off x="3579" y="3418"/>
                <a:ext cx="26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marL="171450" indent="-171450"/>
                <a:r>
                  <a:rPr lang="en-US" sz="1800" b="1" dirty="0">
                    <a:solidFill>
                      <a:schemeClr val="bg1"/>
                    </a:solidFill>
                    <a:latin typeface="Book Antiqua" charset="0"/>
                  </a:rPr>
                  <a:t>M</a:t>
                </a:r>
              </a:p>
            </p:txBody>
          </p:sp>
        </p:grpSp>
        <p:grpSp>
          <p:nvGrpSpPr>
            <p:cNvPr id="22562" name="Group 34"/>
            <p:cNvGrpSpPr>
              <a:grpSpLocks/>
            </p:cNvGrpSpPr>
            <p:nvPr/>
          </p:nvGrpSpPr>
          <p:grpSpPr bwMode="auto">
            <a:xfrm>
              <a:off x="4115" y="3412"/>
              <a:ext cx="285" cy="231"/>
              <a:chOff x="4115" y="3412"/>
              <a:chExt cx="285" cy="231"/>
            </a:xfrm>
          </p:grpSpPr>
          <p:sp>
            <p:nvSpPr>
              <p:cNvPr id="22560" name="Rectangle 32"/>
              <p:cNvSpPr>
                <a:spLocks noChangeArrowheads="1"/>
              </p:cNvSpPr>
              <p:nvPr/>
            </p:nvSpPr>
            <p:spPr bwMode="auto">
              <a:xfrm>
                <a:off x="4175" y="3457"/>
                <a:ext cx="125" cy="13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1" name="Rectangle 33"/>
              <p:cNvSpPr>
                <a:spLocks noChangeArrowheads="1"/>
              </p:cNvSpPr>
              <p:nvPr/>
            </p:nvSpPr>
            <p:spPr bwMode="auto">
              <a:xfrm>
                <a:off x="4115" y="3412"/>
                <a:ext cx="28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0487" tIns="44450" rIns="90487" bIns="44450">
                <a:spAutoFit/>
              </a:bodyPr>
              <a:lstStyle/>
              <a:p>
                <a:pPr marL="171450" indent="-171450"/>
                <a:r>
                  <a:rPr lang="en-US" sz="1800" b="1" dirty="0">
                    <a:solidFill>
                      <a:schemeClr val="bg1"/>
                    </a:solidFill>
                    <a:latin typeface="Book Antiqua" charset="0"/>
                  </a:rPr>
                  <a:t>M</a:t>
                </a:r>
              </a:p>
            </p:txBody>
          </p:sp>
        </p:grpSp>
        <p:sp>
          <p:nvSpPr>
            <p:cNvPr id="22563" name="Rectangle 35"/>
            <p:cNvSpPr>
              <a:spLocks noChangeArrowheads="1"/>
            </p:cNvSpPr>
            <p:nvPr/>
          </p:nvSpPr>
          <p:spPr bwMode="auto">
            <a:xfrm>
              <a:off x="4939" y="3412"/>
              <a:ext cx="2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sz="1800" b="1" dirty="0">
                  <a:latin typeface="Book Antiqua" charset="0"/>
                </a:rPr>
                <a:t>M</a:t>
              </a:r>
            </a:p>
          </p:txBody>
        </p:sp>
        <p:sp>
          <p:nvSpPr>
            <p:cNvPr id="22564" name="Rectangle 36"/>
            <p:cNvSpPr>
              <a:spLocks noChangeArrowheads="1"/>
            </p:cNvSpPr>
            <p:nvPr/>
          </p:nvSpPr>
          <p:spPr bwMode="auto">
            <a:xfrm>
              <a:off x="4787" y="3244"/>
              <a:ext cx="8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sz="1800" b="1" dirty="0">
                  <a:latin typeface="Book Antiqua" charset="0"/>
                </a:rPr>
                <a:t>Responder</a:t>
              </a:r>
            </a:p>
          </p:txBody>
        </p:sp>
        <p:sp>
          <p:nvSpPr>
            <p:cNvPr id="22565" name="Rectangle 37"/>
            <p:cNvSpPr>
              <a:spLocks noChangeArrowheads="1"/>
            </p:cNvSpPr>
            <p:nvPr/>
          </p:nvSpPr>
          <p:spPr bwMode="auto">
            <a:xfrm>
              <a:off x="131" y="3236"/>
              <a:ext cx="6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sz="1800" b="1" dirty="0">
                  <a:latin typeface="Book Antiqua" charset="0"/>
                </a:rPr>
                <a:t>Initiator</a:t>
              </a:r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auto">
            <a:xfrm>
              <a:off x="396" y="3572"/>
              <a:ext cx="4573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Rectangle 39"/>
            <p:cNvSpPr>
              <a:spLocks noChangeArrowheads="1"/>
            </p:cNvSpPr>
            <p:nvPr/>
          </p:nvSpPr>
          <p:spPr bwMode="auto">
            <a:xfrm>
              <a:off x="267" y="2924"/>
              <a:ext cx="2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sz="1800" b="1" dirty="0">
                  <a:latin typeface="Book Antiqua" charset="0"/>
                </a:rPr>
                <a:t>M</a:t>
              </a:r>
            </a:p>
          </p:txBody>
        </p:sp>
        <p:sp>
          <p:nvSpPr>
            <p:cNvPr id="22568" name="Line 40"/>
            <p:cNvSpPr>
              <a:spLocks noChangeShapeType="1"/>
            </p:cNvSpPr>
            <p:nvPr/>
          </p:nvSpPr>
          <p:spPr bwMode="auto">
            <a:xfrm>
              <a:off x="392" y="3200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2572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02733"/>
          </a:xfrm>
        </p:spPr>
        <p:txBody>
          <a:bodyPr/>
          <a:lstStyle/>
          <a:p>
            <a:r>
              <a:rPr lang="en-US" dirty="0" smtClean="0"/>
              <a:t>What happened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267" y="1473200"/>
            <a:ext cx="7772400" cy="4114800"/>
          </a:xfrm>
        </p:spPr>
        <p:txBody>
          <a:bodyPr/>
          <a:lstStyle/>
          <a:p>
            <a:r>
              <a:rPr lang="en-US" dirty="0" smtClean="0"/>
              <a:t>Prototypes developed and demonstrated (late 1990s)</a:t>
            </a:r>
          </a:p>
          <a:p>
            <a:r>
              <a:rPr lang="en-US" dirty="0" smtClean="0"/>
              <a:t>One of the inventors (</a:t>
            </a:r>
            <a:r>
              <a:rPr lang="en-US" dirty="0" err="1" smtClean="0"/>
              <a:t>Syverson</a:t>
            </a:r>
            <a:r>
              <a:rPr lang="en-US" dirty="0" smtClean="0"/>
              <a:t>) pushes to open source the technology (late 1990’s to early 2000’s)</a:t>
            </a:r>
          </a:p>
          <a:p>
            <a:pPr lvl="1"/>
            <a:r>
              <a:rPr lang="en-US" dirty="0" smtClean="0"/>
              <a:t>Continues to push for full scale development</a:t>
            </a:r>
          </a:p>
          <a:p>
            <a:pPr lvl="1"/>
            <a:r>
              <a:rPr lang="en-US" dirty="0" smtClean="0"/>
              <a:t>Additional funding and personnel located to continue the development</a:t>
            </a:r>
          </a:p>
          <a:p>
            <a:pPr lvl="1"/>
            <a:r>
              <a:rPr lang="en-US" dirty="0" smtClean="0"/>
              <a:t>Deployment of full scale technology (2005+, I think)</a:t>
            </a:r>
          </a:p>
          <a:p>
            <a:pPr lvl="1"/>
            <a:r>
              <a:rPr lang="en-US" dirty="0" smtClean="0"/>
              <a:t>Picked up by State Department as enabling dissent, free speech</a:t>
            </a:r>
          </a:p>
          <a:p>
            <a:pPr lvl="1"/>
            <a:r>
              <a:rPr lang="en-US" dirty="0" smtClean="0"/>
              <a:t>Picked up by criminals as enabling cloaking of illegal markets (Silk Road)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1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90500"/>
            <a:ext cx="7772400" cy="863600"/>
          </a:xfrm>
        </p:spPr>
        <p:txBody>
          <a:bodyPr/>
          <a:lstStyle/>
          <a:p>
            <a:r>
              <a:rPr lang="en-US" dirty="0" smtClean="0"/>
              <a:t>Surveillance and Privacy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028700"/>
            <a:ext cx="8153400" cy="4432300"/>
          </a:xfrm>
        </p:spPr>
        <p:txBody>
          <a:bodyPr/>
          <a:lstStyle/>
          <a:p>
            <a:r>
              <a:rPr lang="en-US" dirty="0" smtClean="0"/>
              <a:t>Surveillance is another way to provide accountability</a:t>
            </a:r>
          </a:p>
          <a:p>
            <a:pPr lvl="1"/>
            <a:r>
              <a:rPr lang="en-US" dirty="0" smtClean="0"/>
              <a:t>May be other purposes as well – e.g. public safety</a:t>
            </a:r>
          </a:p>
          <a:p>
            <a:r>
              <a:rPr lang="en-US" dirty="0" smtClean="0"/>
              <a:t>Kinds of surveillance	</a:t>
            </a:r>
          </a:p>
          <a:p>
            <a:pPr lvl="1"/>
            <a:r>
              <a:rPr lang="en-US" dirty="0" smtClean="0"/>
              <a:t>Public (physical) spaces</a:t>
            </a:r>
          </a:p>
          <a:p>
            <a:pPr lvl="1"/>
            <a:r>
              <a:rPr lang="en-US" dirty="0" smtClean="0"/>
              <a:t>Private spaces (need a warrant; requires “probable cause finding”)</a:t>
            </a:r>
          </a:p>
          <a:p>
            <a:pPr lvl="1"/>
            <a:r>
              <a:rPr lang="en-US" dirty="0" smtClean="0"/>
              <a:t>Cyberspace: also could be public and private</a:t>
            </a:r>
          </a:p>
          <a:p>
            <a:pPr lvl="1"/>
            <a:r>
              <a:rPr lang="en-US" dirty="0" smtClean="0"/>
              <a:t>Wiretap (monitoring phone call content) requires warrant</a:t>
            </a:r>
          </a:p>
          <a:p>
            <a:pPr lvl="1"/>
            <a:r>
              <a:rPr lang="en-US" dirty="0" smtClean="0"/>
              <a:t>“Pen register” information: number called, duration (not content) generally does not (“metadata”)</a:t>
            </a:r>
          </a:p>
          <a:p>
            <a:r>
              <a:rPr lang="en-US" dirty="0" smtClean="0"/>
              <a:t>Much policy debate and more to come</a:t>
            </a:r>
          </a:p>
          <a:p>
            <a:pPr lvl="1"/>
            <a:r>
              <a:rPr lang="en-US" dirty="0" smtClean="0"/>
              <a:t>What about government monitoring of public </a:t>
            </a:r>
            <a:r>
              <a:rPr lang="en-US" dirty="0" err="1" smtClean="0"/>
              <a:t>facebook</a:t>
            </a:r>
            <a:r>
              <a:rPr lang="en-US" dirty="0" smtClean="0"/>
              <a:t> pages, for example?</a:t>
            </a:r>
          </a:p>
          <a:p>
            <a:pPr lvl="1"/>
            <a:r>
              <a:rPr lang="en-US" dirty="0" smtClean="0"/>
              <a:t>Should storing of captured data in encrypted form be considered “collection”?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"/>
            <a:ext cx="7772400" cy="825500"/>
          </a:xfrm>
        </p:spPr>
        <p:txBody>
          <a:bodyPr/>
          <a:lstStyle/>
          <a:p>
            <a:r>
              <a:rPr lang="en-US" dirty="0" smtClean="0"/>
              <a:t>Anonymity 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054100"/>
            <a:ext cx="7734300" cy="55245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ability to hide one’s identity</a:t>
            </a:r>
          </a:p>
          <a:p>
            <a:pPr marL="0" indent="0">
              <a:buNone/>
            </a:pPr>
            <a:r>
              <a:rPr lang="en-US" dirty="0" smtClean="0"/>
              <a:t>Much like the inverse of accountability: the ability to speak or act without being held to account</a:t>
            </a:r>
          </a:p>
          <a:p>
            <a:pPr marL="0" indent="0">
              <a:buNone/>
            </a:pPr>
            <a:r>
              <a:rPr lang="en-US" dirty="0" smtClean="0"/>
              <a:t>It has a long history:</a:t>
            </a:r>
          </a:p>
          <a:p>
            <a:r>
              <a:rPr lang="en-US" dirty="0" smtClean="0">
                <a:hlinkClick r:id="rId2" action="ppaction://hlinksldjump"/>
              </a:rPr>
              <a:t>Venice under the Doges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Federalist papers </a:t>
            </a:r>
            <a:r>
              <a:rPr lang="en-US" dirty="0" smtClean="0"/>
              <a:t>in America before the Constitution, 1787</a:t>
            </a:r>
          </a:p>
          <a:p>
            <a:r>
              <a:rPr lang="en-US" dirty="0" smtClean="0"/>
              <a:t>Supreme court ruling in McIntyre v. Ohio, 1995 (declared unconstitutional an Ohio law requiring disclosure of identity on campaign literature): 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Protections for anonymous speech are vital to democratic discourse. Allowing dissenters to shield their identities frees them to express critical minority views . . . Anonymity is a shield from the tyranny of the majority. . . . It thus exemplifies the purpose behind the Bill of Rights and of the First Amendment in particular: to protect unpopular individuals from retaliation . . . at the hand of an intolerant society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5200" y="6261100"/>
            <a:ext cx="4112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&lt;2015 Lecture concluded here&gt;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Curved Connector 5"/>
          <p:cNvCxnSpPr/>
          <p:nvPr/>
        </p:nvCxnSpPr>
        <p:spPr bwMode="auto">
          <a:xfrm rot="10800000">
            <a:off x="88900" y="4851401"/>
            <a:ext cx="863600" cy="1602433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/>
          <p:nvPr/>
        </p:nvCxnSpPr>
        <p:spPr bwMode="auto">
          <a:xfrm rot="5400000">
            <a:off x="-425449" y="3575050"/>
            <a:ext cx="1816099" cy="787400"/>
          </a:xfrm>
          <a:prstGeom prst="curvedConnector3">
            <a:avLst>
              <a:gd name="adj1" fmla="val 349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7189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177800"/>
            <a:ext cx="7772400" cy="1143000"/>
          </a:xfrm>
        </p:spPr>
        <p:txBody>
          <a:bodyPr/>
          <a:lstStyle/>
          <a:p>
            <a:r>
              <a:rPr lang="en-US" dirty="0" smtClean="0"/>
              <a:t>Degrees of 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70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Anonymity can be relative</a:t>
            </a:r>
          </a:p>
          <a:p>
            <a:r>
              <a:rPr lang="en-US" dirty="0" smtClean="0"/>
              <a:t>Pseudonym – maps individual to some other identifier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ho holds the link?</a:t>
            </a:r>
          </a:p>
          <a:p>
            <a:r>
              <a:rPr lang="en-US" dirty="0" smtClean="0"/>
              <a:t>Identity as a group member</a:t>
            </a:r>
          </a:p>
          <a:p>
            <a:pPr lvl="1"/>
            <a:r>
              <a:rPr lang="en-US" dirty="0" smtClean="0"/>
              <a:t>How large is the group?</a:t>
            </a:r>
          </a:p>
          <a:p>
            <a:pPr lvl="1"/>
            <a:r>
              <a:rPr lang="en-US" dirty="0" smtClean="0"/>
              <a:t>How is membership determined/validated?</a:t>
            </a:r>
          </a:p>
          <a:p>
            <a:r>
              <a:rPr lang="en-US" dirty="0" smtClean="0"/>
              <a:t>Anonymity with respect to whom?</a:t>
            </a:r>
          </a:p>
          <a:p>
            <a:pPr lvl="1"/>
            <a:r>
              <a:rPr lang="en-US" dirty="0" smtClean="0"/>
              <a:t>For communication, you may reveal your identity to your correspondent, but you may want to be anonymous to anyone eavesdropping on network traffic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5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899" y="304800"/>
            <a:ext cx="9021101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Why is accountability important for </a:t>
            </a:r>
            <a:r>
              <a:rPr lang="en-US" dirty="0" err="1" smtClean="0">
                <a:cs typeface="+mj-cs"/>
              </a:rPr>
              <a:t>cybersecurity</a:t>
            </a:r>
            <a:r>
              <a:rPr lang="en-US" dirty="0" smtClean="0">
                <a:cs typeface="+mj-cs"/>
              </a:rPr>
              <a:t>?</a:t>
            </a:r>
            <a:endParaRPr lang="en-US" dirty="0">
              <a:cs typeface="+mj-cs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344" y="1173826"/>
            <a:ext cx="7900356" cy="51761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Accountability provides a basis for accepting risk, for example in business transaction:</a:t>
            </a:r>
          </a:p>
          <a:p>
            <a:pPr lvl="1">
              <a:defRPr/>
            </a:pPr>
            <a:r>
              <a:rPr lang="en-US" dirty="0" smtClean="0"/>
              <a:t>Amazon will do business with you if you can be held accountable for things you order (i.e., your credit card is valid)</a:t>
            </a:r>
          </a:p>
          <a:p>
            <a:pPr lvl="1">
              <a:defRPr/>
            </a:pPr>
            <a:r>
              <a:rPr lang="en-US" dirty="0" smtClean="0"/>
              <a:t>You will do business with Amazon if you can hold them accountable for delivering what you order and standing behind it</a:t>
            </a:r>
          </a:p>
          <a:p>
            <a:pPr>
              <a:defRPr/>
            </a:pPr>
            <a:r>
              <a:rPr lang="en-US" dirty="0" smtClean="0"/>
              <a:t>Security-critical operations need to be performed on behalf of an authorized individual</a:t>
            </a:r>
          </a:p>
          <a:p>
            <a:pPr lvl="1">
              <a:defRPr/>
            </a:pPr>
            <a:r>
              <a:rPr lang="en-US" dirty="0" smtClean="0"/>
              <a:t>Software installation / update</a:t>
            </a:r>
          </a:p>
          <a:p>
            <a:pPr lvl="1">
              <a:defRPr/>
            </a:pPr>
            <a:r>
              <a:rPr lang="en-US" dirty="0" smtClean="0"/>
              <a:t>Enrolling / removing users</a:t>
            </a:r>
          </a:p>
          <a:p>
            <a:pPr lvl="1">
              <a:defRPr/>
            </a:pPr>
            <a:r>
              <a:rPr lang="en-US" dirty="0" smtClean="0"/>
              <a:t>Installing certificates</a:t>
            </a:r>
          </a:p>
          <a:p>
            <a:pPr lvl="1">
              <a:defRPr/>
            </a:pPr>
            <a:r>
              <a:rPr lang="en-US" dirty="0" smtClean="0"/>
              <a:t>Etc.</a:t>
            </a:r>
          </a:p>
          <a:p>
            <a:pPr>
              <a:defRPr/>
            </a:pPr>
            <a:r>
              <a:rPr lang="en-US" dirty="0" smtClean="0"/>
              <a:t>Note that not all operations need to be individually accountable</a:t>
            </a:r>
          </a:p>
          <a:p>
            <a:pPr lvl="1">
              <a:defRPr/>
            </a:pPr>
            <a:r>
              <a:rPr lang="en-US" dirty="0" smtClean="0"/>
              <a:t>Web browsing from a public library: need to have a library card but need not be individually identified</a:t>
            </a:r>
          </a:p>
          <a:p>
            <a:pPr lvl="1">
              <a:defRPr/>
            </a:pPr>
            <a:r>
              <a:rPr lang="en-US" dirty="0" smtClean="0"/>
              <a:t>Barbed wire and trespassing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1943100"/>
            <a:ext cx="3492500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17500"/>
            <a:ext cx="7772400" cy="787400"/>
          </a:xfrm>
        </p:spPr>
        <p:txBody>
          <a:bodyPr/>
          <a:lstStyle/>
          <a:p>
            <a:r>
              <a:rPr lang="en-US" dirty="0" smtClean="0"/>
              <a:t>Context for Establishing Accountability in Human-Computer Interaction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4762500"/>
            <a:ext cx="1511300" cy="1511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7109" y="1331268"/>
            <a:ext cx="536179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How does the system know whose fingers are on the keyboard?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60327">
            <a:off x="584201" y="1701799"/>
            <a:ext cx="3048000" cy="2294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00" y="4699000"/>
            <a:ext cx="3072190" cy="1612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4886236"/>
            <a:ext cx="3517900" cy="1197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When we type in a password, how do we know where it goes? </a:t>
            </a:r>
          </a:p>
        </p:txBody>
      </p:sp>
      <p:cxnSp>
        <p:nvCxnSpPr>
          <p:cNvPr id="13" name="Straight Connector 12"/>
          <p:cNvCxnSpPr>
            <a:stCxn id="4" idx="3"/>
          </p:cNvCxnSpPr>
          <p:nvPr/>
        </p:nvCxnSpPr>
        <p:spPr bwMode="auto">
          <a:xfrm>
            <a:off x="5219700" y="5518150"/>
            <a:ext cx="1397000" cy="44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6731000" y="5216436"/>
            <a:ext cx="52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+mj-lt"/>
              </a:rPr>
              <a:t>? 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685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88900"/>
            <a:ext cx="7772400" cy="1143000"/>
          </a:xfrm>
        </p:spPr>
        <p:txBody>
          <a:bodyPr/>
          <a:lstStyle/>
          <a:p>
            <a:r>
              <a:rPr lang="en-US" dirty="0" smtClean="0"/>
              <a:t>Fundamental Technical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400"/>
            <a:ext cx="8115300" cy="4114800"/>
          </a:xfrm>
        </p:spPr>
        <p:txBody>
          <a:bodyPr/>
          <a:lstStyle/>
          <a:p>
            <a:r>
              <a:rPr lang="en-US" sz="2000" dirty="0" smtClean="0"/>
              <a:t>Identifying the user</a:t>
            </a:r>
          </a:p>
          <a:p>
            <a:pPr lvl="1"/>
            <a:r>
              <a:rPr lang="en-US" sz="2000" dirty="0" smtClean="0"/>
              <a:t>Self declaration </a:t>
            </a:r>
          </a:p>
          <a:p>
            <a:pPr lvl="1"/>
            <a:r>
              <a:rPr lang="en-US" sz="2000" dirty="0" smtClean="0"/>
              <a:t>Observation</a:t>
            </a:r>
          </a:p>
          <a:p>
            <a:r>
              <a:rPr lang="en-US" sz="2000" dirty="0" smtClean="0"/>
              <a:t>Trusted Path</a:t>
            </a:r>
          </a:p>
          <a:p>
            <a:pPr lvl="1"/>
            <a:r>
              <a:rPr lang="en-US" sz="2000" dirty="0" smtClean="0"/>
              <a:t>How to be sure you are not being spoofed by the computer</a:t>
            </a:r>
          </a:p>
          <a:p>
            <a:pPr lvl="1"/>
            <a:r>
              <a:rPr lang="en-US" sz="2000" dirty="0" smtClean="0"/>
              <a:t>How the computer can be sure you are not spoofing it</a:t>
            </a:r>
          </a:p>
          <a:p>
            <a:r>
              <a:rPr lang="en-US" sz="2000" dirty="0" smtClean="0"/>
              <a:t>Degrees of authentication</a:t>
            </a:r>
          </a:p>
          <a:p>
            <a:pPr lvl="1"/>
            <a:r>
              <a:rPr lang="en-US" sz="2000" dirty="0" smtClean="0"/>
              <a:t>Authentication for “normal use”</a:t>
            </a:r>
          </a:p>
          <a:p>
            <a:pPr lvl="1"/>
            <a:r>
              <a:rPr lang="en-US" sz="2000" dirty="0" smtClean="0"/>
              <a:t>Authentication for critical acts (installing software, adding/removing users, changing permissions</a:t>
            </a:r>
          </a:p>
          <a:p>
            <a:r>
              <a:rPr lang="en-US" sz="2000" dirty="0" smtClean="0"/>
              <a:t>Authentication over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901700"/>
            <a:ext cx="1373215" cy="1346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0"/>
            <a:ext cx="2197100" cy="30794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68900" y="158750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Smartphone observing its owner</a:t>
            </a:r>
            <a:endParaRPr lang="en-US" sz="1800" dirty="0">
              <a:latin typeface="+mj-lt"/>
            </a:endParaRPr>
          </a:p>
        </p:txBody>
      </p:sp>
      <p:cxnSp>
        <p:nvCxnSpPr>
          <p:cNvPr id="22" name="Curved Connector 21"/>
          <p:cNvCxnSpPr/>
          <p:nvPr/>
        </p:nvCxnSpPr>
        <p:spPr bwMode="auto">
          <a:xfrm flipV="1">
            <a:off x="2946400" y="2324100"/>
            <a:ext cx="2095500" cy="139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Curved Connector 30"/>
          <p:cNvCxnSpPr/>
          <p:nvPr/>
        </p:nvCxnSpPr>
        <p:spPr bwMode="auto">
          <a:xfrm flipV="1">
            <a:off x="3251200" y="1752600"/>
            <a:ext cx="660400" cy="4191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9549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39700"/>
            <a:ext cx="7772400" cy="673100"/>
          </a:xfrm>
        </p:spPr>
        <p:txBody>
          <a:bodyPr/>
          <a:lstStyle/>
          <a:p>
            <a:r>
              <a:rPr lang="en-US" dirty="0" smtClean="0"/>
              <a:t>Trusted* Path mechanisms</a:t>
            </a:r>
            <a:endParaRPr lang="en-US" dirty="0"/>
          </a:p>
        </p:txBody>
      </p:sp>
      <p:sp>
        <p:nvSpPr>
          <p:cNvPr id="88" name="Title 1"/>
          <p:cNvSpPr txBox="1">
            <a:spLocks/>
          </p:cNvSpPr>
          <p:nvPr/>
        </p:nvSpPr>
        <p:spPr bwMode="auto">
          <a:xfrm>
            <a:off x="139700" y="2946400"/>
            <a:ext cx="90043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Trusted Path</a:t>
            </a:r>
            <a:r>
              <a:rPr lang="en-US" sz="2000" dirty="0" smtClean="0"/>
              <a:t>:  mechanism </a:t>
            </a:r>
            <a:r>
              <a:rPr lang="en-US" sz="2000" dirty="0"/>
              <a:t>that provides confidence that the user is communicating with what the user intended to communicate with, ensuring that attackers can't intercept or modify whatever information is being communicated </a:t>
            </a:r>
            <a:r>
              <a:rPr lang="en-US" sz="2000" dirty="0" smtClean="0"/>
              <a:t> &lt;Wikipedia&gt;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Original intent: prevent malware from spoofing security labels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“secure attention key” allows user to cause a hardware interrupt, assuring “</a:t>
            </a:r>
            <a:r>
              <a:rPr lang="en-US" sz="2000" dirty="0" smtClean="0">
                <a:solidFill>
                  <a:srgbClr val="FF0000"/>
                </a:solidFill>
              </a:rPr>
              <a:t>Trusted Computing Base (TCB)</a:t>
            </a:r>
            <a:r>
              <a:rPr lang="en-US" sz="2000" dirty="0" smtClean="0"/>
              <a:t>” gets control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Modern equivalent: Windows: </a:t>
            </a:r>
            <a:r>
              <a:rPr lang="en-US" sz="2000" dirty="0" err="1" smtClean="0"/>
              <a:t>Ctl</a:t>
            </a:r>
            <a:r>
              <a:rPr lang="en-US" sz="2000" dirty="0" smtClean="0"/>
              <a:t>-Alt-Delete, </a:t>
            </a:r>
            <a:r>
              <a:rPr lang="en-US" sz="2000" dirty="0" err="1" smtClean="0"/>
              <a:t>MacOS</a:t>
            </a:r>
            <a:r>
              <a:rPr lang="en-US" sz="2000" dirty="0" smtClean="0"/>
              <a:t>: Apple-Opt-Esc, </a:t>
            </a:r>
            <a:r>
              <a:rPr lang="en-US" sz="2000" dirty="0" err="1" smtClean="0"/>
              <a:t>iPad</a:t>
            </a:r>
            <a:r>
              <a:rPr lang="en-US" sz="2000" dirty="0" smtClean="0"/>
              <a:t>, iPhone: the button at the bottom of the screen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Virtual Private Networks </a:t>
            </a:r>
            <a:r>
              <a:rPr lang="en-US" sz="2000" dirty="0" smtClean="0"/>
              <a:t>(VPNs) use encryption to provide trusted path through network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Problem: today’s “TCB” is often the whole operating system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404283" y="495635"/>
            <a:ext cx="6893983" cy="2450765"/>
            <a:chOff x="404283" y="736935"/>
            <a:chExt cx="6893983" cy="2450765"/>
          </a:xfrm>
        </p:grpSpPr>
        <p:grpSp>
          <p:nvGrpSpPr>
            <p:cNvPr id="77" name="Group 76"/>
            <p:cNvGrpSpPr/>
            <p:nvPr/>
          </p:nvGrpSpPr>
          <p:grpSpPr>
            <a:xfrm>
              <a:off x="404283" y="1098550"/>
              <a:ext cx="2527300" cy="2089150"/>
              <a:chOff x="844550" y="2139950"/>
              <a:chExt cx="2527300" cy="2089150"/>
            </a:xfrm>
          </p:grpSpPr>
          <p:cxnSp>
            <p:nvCxnSpPr>
              <p:cNvPr id="9" name="Straight Connector 8"/>
              <p:cNvCxnSpPr/>
              <p:nvPr/>
            </p:nvCxnSpPr>
            <p:spPr bwMode="auto">
              <a:xfrm>
                <a:off x="863600" y="2628900"/>
                <a:ext cx="0" cy="15367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863600" y="3416300"/>
                <a:ext cx="711200" cy="381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flipH="1" flipV="1">
                <a:off x="1549400" y="3441700"/>
                <a:ext cx="38100" cy="7112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1708150" y="3124200"/>
                <a:ext cx="25400" cy="10668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H="1">
                <a:off x="1714500" y="3117850"/>
                <a:ext cx="1657350" cy="635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3340100" y="3136900"/>
                <a:ext cx="12700" cy="10922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H="1">
                <a:off x="1016000" y="2590800"/>
                <a:ext cx="25400" cy="7239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flipH="1">
                <a:off x="1016000" y="3263900"/>
                <a:ext cx="571500" cy="508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 flipH="1" flipV="1">
                <a:off x="990600" y="3302000"/>
                <a:ext cx="635000" cy="1270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H="1">
                <a:off x="1460500" y="3441700"/>
                <a:ext cx="146050" cy="7239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flipH="1">
                <a:off x="1009650" y="2616200"/>
                <a:ext cx="31750" cy="70485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030817" y="2635250"/>
                <a:ext cx="315383" cy="33655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1333500" y="2959100"/>
                <a:ext cx="482600" cy="1143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1479550" y="2889250"/>
                <a:ext cx="425450" cy="762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1028700" y="2603500"/>
                <a:ext cx="482600" cy="3048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 flipH="1">
                <a:off x="2235200" y="2273300"/>
                <a:ext cx="101600" cy="6096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flipH="1">
                <a:off x="2386542" y="2247900"/>
                <a:ext cx="112183" cy="65405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2316692" y="2244725"/>
                <a:ext cx="197908" cy="28575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2215092" y="2854325"/>
                <a:ext cx="172508" cy="28575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flipH="1">
                <a:off x="2273300" y="2895600"/>
                <a:ext cx="25400" cy="2286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64" name="Oval 63"/>
              <p:cNvSpPr/>
              <p:nvPr/>
            </p:nvSpPr>
            <p:spPr bwMode="auto">
              <a:xfrm>
                <a:off x="844550" y="2139950"/>
                <a:ext cx="431800" cy="444500"/>
              </a:xfrm>
              <a:prstGeom prst="ellipse">
                <a:avLst/>
              </a:prstGeom>
              <a:solidFill>
                <a:srgbClr val="FFFF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 bwMode="auto">
              <a:xfrm>
                <a:off x="1593850" y="3244850"/>
                <a:ext cx="57150" cy="84455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75" name="Frame 74"/>
              <p:cNvSpPr/>
              <p:nvPr/>
            </p:nvSpPr>
            <p:spPr bwMode="auto">
              <a:xfrm>
                <a:off x="1862667" y="2988733"/>
                <a:ext cx="389467" cy="118534"/>
              </a:xfrm>
              <a:prstGeom prst="fram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sp>
          <p:nvSpPr>
            <p:cNvPr id="78" name="Can 77"/>
            <p:cNvSpPr/>
            <p:nvPr/>
          </p:nvSpPr>
          <p:spPr bwMode="auto">
            <a:xfrm rot="16200000">
              <a:off x="4345517" y="-40215"/>
              <a:ext cx="186268" cy="3568697"/>
            </a:xfrm>
            <a:prstGeom prst="can">
              <a:avLst>
                <a:gd name="adj" fmla="val 48529"/>
              </a:avLst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 flipV="1">
              <a:off x="1854200" y="1729317"/>
              <a:ext cx="863603" cy="31538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1199" y="736935"/>
              <a:ext cx="1507067" cy="2129031"/>
            </a:xfrm>
            <a:prstGeom prst="rect">
              <a:avLst/>
            </a:prstGeom>
          </p:spPr>
        </p:pic>
        <p:sp>
          <p:nvSpPr>
            <p:cNvPr id="96" name="Can 95"/>
            <p:cNvSpPr/>
            <p:nvPr/>
          </p:nvSpPr>
          <p:spPr bwMode="auto">
            <a:xfrm rot="5400000" flipH="1">
              <a:off x="5943600" y="1473200"/>
              <a:ext cx="190500" cy="546100"/>
            </a:xfrm>
            <a:prstGeom prst="can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782209" y="2029768"/>
            <a:ext cx="175499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Trusted path</a:t>
            </a:r>
          </a:p>
        </p:txBody>
      </p:sp>
      <p:cxnSp>
        <p:nvCxnSpPr>
          <p:cNvPr id="35" name="Curved Connector 34"/>
          <p:cNvCxnSpPr/>
          <p:nvPr/>
        </p:nvCxnSpPr>
        <p:spPr bwMode="auto">
          <a:xfrm rot="16200000" flipV="1">
            <a:off x="4432300" y="1828800"/>
            <a:ext cx="508000" cy="254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6682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48" y="191081"/>
            <a:ext cx="7772400" cy="632964"/>
          </a:xfrm>
        </p:spPr>
        <p:txBody>
          <a:bodyPr/>
          <a:lstStyle/>
          <a:p>
            <a:r>
              <a:rPr lang="en-US" dirty="0" smtClean="0"/>
              <a:t>What is Identification?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01" y="793916"/>
            <a:ext cx="6447499" cy="59243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do you identify yourself?</a:t>
            </a:r>
          </a:p>
          <a:p>
            <a:r>
              <a:rPr lang="en-US" dirty="0" smtClean="0"/>
              <a:t>Talking to a human:</a:t>
            </a:r>
          </a:p>
          <a:p>
            <a:pPr marL="514350" lvl="1" indent="0">
              <a:buNone/>
            </a:pPr>
            <a:r>
              <a:rPr lang="en-US" dirty="0" smtClean="0"/>
              <a:t>“Hi, I’m &lt;insert name&gt;”</a:t>
            </a:r>
          </a:p>
          <a:p>
            <a:pPr lvl="1"/>
            <a:r>
              <a:rPr lang="en-US" dirty="0" smtClean="0"/>
              <a:t>It’s an </a:t>
            </a:r>
            <a:r>
              <a:rPr lang="en-US" dirty="0" smtClean="0">
                <a:solidFill>
                  <a:srgbClr val="FF0000"/>
                </a:solidFill>
              </a:rPr>
              <a:t>assertion</a:t>
            </a:r>
            <a:r>
              <a:rPr lang="en-US" dirty="0" smtClean="0"/>
              <a:t> that you are (who you say you are)</a:t>
            </a:r>
          </a:p>
          <a:p>
            <a:pPr lvl="1"/>
            <a:r>
              <a:rPr lang="en-US" dirty="0" smtClean="0"/>
              <a:t>If you are meeting in person, normally you can see each other</a:t>
            </a:r>
          </a:p>
          <a:p>
            <a:pPr lvl="1"/>
            <a:r>
              <a:rPr lang="en-US" dirty="0" smtClean="0"/>
              <a:t>If you are speaking over the phone, your voice may be recognizable</a:t>
            </a:r>
          </a:p>
          <a:p>
            <a:r>
              <a:rPr lang="en-US" dirty="0" smtClean="0"/>
              <a:t>If you are “talking” to a computer:</a:t>
            </a:r>
          </a:p>
          <a:p>
            <a:pPr lvl="1"/>
            <a:r>
              <a:rPr lang="en-US" dirty="0" smtClean="0"/>
              <a:t>For a typical laptop, identity = user ID</a:t>
            </a:r>
          </a:p>
          <a:p>
            <a:pPr lvl="1"/>
            <a:r>
              <a:rPr lang="en-US" dirty="0" smtClean="0"/>
              <a:t>Also for a website (bank, store) also a user ID (which is often also an e-mail address</a:t>
            </a:r>
          </a:p>
          <a:p>
            <a:r>
              <a:rPr lang="en-US" dirty="0" smtClean="0"/>
              <a:t>If identity = user ID then nearly all of us maintain multiple identities</a:t>
            </a:r>
          </a:p>
          <a:p>
            <a:r>
              <a:rPr lang="en-US" dirty="0" smtClean="0"/>
              <a:t>What if your are talking to a smartphone or tablet? A “smart” appliance?</a:t>
            </a:r>
          </a:p>
          <a:p>
            <a:r>
              <a:rPr lang="en-US" dirty="0" smtClean="0"/>
              <a:t>An identified individual may have attributes (age, height, etc.); sometimes only these attributes and not full identity are needed for authorization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094988"/>
            <a:ext cx="2438400" cy="2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3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L CSfPP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 CSfPP Template.pot</Template>
  <TotalTime>15022</TotalTime>
  <Pages>4</Pages>
  <Words>3929</Words>
  <Application>Microsoft Macintosh PowerPoint</Application>
  <PresentationFormat>On-screen Show (4:3)</PresentationFormat>
  <Paragraphs>464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CL CSfPP Template</vt:lpstr>
      <vt:lpstr>Microsoft ClipArt Gallery</vt:lpstr>
      <vt:lpstr>Cybersecurity for Future Presidents</vt:lpstr>
      <vt:lpstr>Any Questions?</vt:lpstr>
      <vt:lpstr>Cybersecurity events from the past week of interest to future (or current) Presidents:</vt:lpstr>
      <vt:lpstr>The lecture on one slide How can individuals be associated with actions in a computer? </vt:lpstr>
      <vt:lpstr>Why is accountability important for cybersecurity?</vt:lpstr>
      <vt:lpstr>Context for Establishing Accountability in Human-Computer Interaction</vt:lpstr>
      <vt:lpstr>Fundamental Technical Issues</vt:lpstr>
      <vt:lpstr>Trusted* Path mechanisms</vt:lpstr>
      <vt:lpstr>What is Identification?</vt:lpstr>
      <vt:lpstr>What is Authentication?</vt:lpstr>
      <vt:lpstr>Sidebar: State Dept. Has  Dept. of Authentications!</vt:lpstr>
      <vt:lpstr>Aspects of Authentication</vt:lpstr>
      <vt:lpstr>What kind of authentication is appropriate?</vt:lpstr>
      <vt:lpstr>Knowledge-based authentication (“Something you know”) -- 1 </vt:lpstr>
      <vt:lpstr>Knowledge-based authentication (“Something you know”) -- 2</vt:lpstr>
      <vt:lpstr>Token-based authentication (“Something you have”)</vt:lpstr>
      <vt:lpstr>Biometrics  (“Something you are”)</vt:lpstr>
      <vt:lpstr>Authorization</vt:lpstr>
      <vt:lpstr>Forensics: accountability after the fact</vt:lpstr>
      <vt:lpstr>Some types of forensic evidence</vt:lpstr>
      <vt:lpstr>Attribution</vt:lpstr>
      <vt:lpstr>National Identity Systems – policy and practice </vt:lpstr>
      <vt:lpstr>Public Policy Requirements for Voting in Public Elections</vt:lpstr>
      <vt:lpstr>Security Engineering view of a system</vt:lpstr>
      <vt:lpstr>Security Engineering view of public elections</vt:lpstr>
      <vt:lpstr>Security Engineering view of public elections</vt:lpstr>
      <vt:lpstr>Cryptographic Methods Useful in Elections</vt:lpstr>
      <vt:lpstr>Public Policy Some U.S. Election History</vt:lpstr>
      <vt:lpstr>Public Policy HAVA consequences </vt:lpstr>
      <vt:lpstr>(Potential) Roles for Cryptography in Voting Systems</vt:lpstr>
      <vt:lpstr>Public Policy Alternative Voting in the US</vt:lpstr>
      <vt:lpstr>Role of Access Control in Voting Systems</vt:lpstr>
      <vt:lpstr>How would you manipulate / defraud such a system?</vt:lpstr>
      <vt:lpstr>Backup/Callout slides follow</vt:lpstr>
      <vt:lpstr>Find Draft legislation</vt:lpstr>
      <vt:lpstr>Anonymity in Venice</vt:lpstr>
      <vt:lpstr>Federalist Papers, 1787</vt:lpstr>
      <vt:lpstr>Accountability and Anonymity</vt:lpstr>
      <vt:lpstr>A brief personal history of Onion Routing</vt:lpstr>
      <vt:lpstr>PowerPoint Presentation</vt:lpstr>
      <vt:lpstr>PowerPoint Presentation</vt:lpstr>
      <vt:lpstr>What happened</vt:lpstr>
      <vt:lpstr>Surveillance and Privacy </vt:lpstr>
      <vt:lpstr>Anonymity - Background</vt:lpstr>
      <vt:lpstr>Degrees of anonymity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Security Principles and Applications </dc:title>
  <dc:subject/>
  <dc:creator>Carl Landwehr</dc:creator>
  <cp:keywords/>
  <dc:description/>
  <cp:lastModifiedBy>Carl Landwehr User</cp:lastModifiedBy>
  <cp:revision>182</cp:revision>
  <cp:lastPrinted>1999-01-25T17:17:28Z</cp:lastPrinted>
  <dcterms:created xsi:type="dcterms:W3CDTF">1999-01-11T22:03:35Z</dcterms:created>
  <dcterms:modified xsi:type="dcterms:W3CDTF">2016-03-23T15:00:15Z</dcterms:modified>
</cp:coreProperties>
</file>